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3" r:id="rId3"/>
    <p:sldId id="271" r:id="rId4"/>
    <p:sldId id="304" r:id="rId5"/>
    <p:sldId id="321" r:id="rId6"/>
    <p:sldId id="258" r:id="rId7"/>
    <p:sldId id="297" r:id="rId8"/>
    <p:sldId id="265" r:id="rId9"/>
    <p:sldId id="299" r:id="rId10"/>
    <p:sldId id="291" r:id="rId11"/>
    <p:sldId id="276" r:id="rId12"/>
    <p:sldId id="283" r:id="rId13"/>
    <p:sldId id="278" r:id="rId14"/>
    <p:sldId id="345" r:id="rId15"/>
    <p:sldId id="346" r:id="rId16"/>
    <p:sldId id="347" r:id="rId17"/>
    <p:sldId id="348" r:id="rId18"/>
    <p:sldId id="353" r:id="rId19"/>
    <p:sldId id="352" r:id="rId20"/>
    <p:sldId id="354" r:id="rId21"/>
    <p:sldId id="355" r:id="rId22"/>
    <p:sldId id="298" r:id="rId23"/>
  </p:sldIdLst>
  <p:sldSz cx="12192000" cy="6858000"/>
  <p:notesSz cx="6858000" cy="9144000"/>
  <p:embeddedFontLst>
    <p:embeddedFont>
      <p:font typeface="Roboto" panose="02000000000000000000"/>
      <p:regular r:id="rId27"/>
    </p:embeddedFont>
    <p:embeddedFont>
      <p:font typeface="Roboto" panose="02000000000000000000" pitchFamily="2" charset="0"/>
      <p:regular r:id="rId28"/>
    </p:embeddedFont>
    <p:embeddedFont>
      <p:font typeface="Roboto Black"/>
      <p:regular r:id="rId29"/>
    </p:embeddedFont>
    <p:embeddedFont>
      <p:font typeface="Arial Unicode MS" panose="020B0604020202020204" charset="-122"/>
      <p:regular r:id="rId30"/>
    </p:embeddedFont>
  </p:embeddedFontLst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1.xml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4" Type="http://schemas.microsoft.com/office/2011/relationships/chartColorStyle" Target="colors3.xml"/><Relationship Id="rId3" Type="http://schemas.microsoft.com/office/2011/relationships/chartStyle" Target="style3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4" Type="http://schemas.microsoft.com/office/2011/relationships/chartColorStyle" Target="colors4.xml"/><Relationship Id="rId3" Type="http://schemas.microsoft.com/office/2011/relationships/chartStyle" Target="style4.xml"/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Sheet1!$A$2:$A$7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Mei</c:v>
                </c:pt>
                <c:pt idx="5">
                  <c:v>Jun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50</c:v>
                </c:pt>
                <c:pt idx="1">
                  <c:v>45</c:v>
                </c:pt>
                <c:pt idx="2">
                  <c:v>40</c:v>
                </c:pt>
                <c:pt idx="3">
                  <c:v>43</c:v>
                </c:pt>
                <c:pt idx="4">
                  <c:v>44</c:v>
                </c:pt>
                <c:pt idx="5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27"/>
        <c:axId val="668355632"/>
        <c:axId val="1721131080"/>
      </c:barChart>
      <c:catAx>
        <c:axId val="668355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bg1">
                <a:lumMod val="65000"/>
                <a:alpha val="3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accent3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defRPr>
            </a:pPr>
          </a:p>
        </c:txPr>
        <c:crossAx val="1721131080"/>
        <c:crosses val="autoZero"/>
        <c:auto val="1"/>
        <c:lblAlgn val="ctr"/>
        <c:lblOffset val="100"/>
        <c:noMultiLvlLbl val="0"/>
      </c:catAx>
      <c:valAx>
        <c:axId val="172113108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accent3"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accent3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defRPr>
            </a:pPr>
          </a:p>
        </c:txPr>
        <c:crossAx val="668355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>
          <a:solidFill>
            <a:schemeClr val="tx1">
              <a:lumMod val="65000"/>
              <a:lumOff val="35000"/>
            </a:schemeClr>
          </a:solidFill>
          <a:latin typeface="Arial Unicode MS" panose="020B0604020202020204" charset="-122"/>
          <a:ea typeface="Arial Unicode MS" panose="020B0604020202020204" charset="-122"/>
          <a:cs typeface="Arial Unicode MS" panose="020B0604020202020204" charset="-122"/>
          <a:sym typeface="Arial Unicode MS" panose="020B0604020202020204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Sheet1!$A$2:$A$7</c:f>
              <c:strCache>
                <c:ptCount val="6"/>
                <c:pt idx="0">
                  <c:v>Jul</c:v>
                </c:pt>
                <c:pt idx="1">
                  <c:v>Aug</c:v>
                </c:pt>
                <c:pt idx="2">
                  <c:v>Sep</c:v>
                </c:pt>
                <c:pt idx="3">
                  <c:v>Oct</c:v>
                </c:pt>
                <c:pt idx="4">
                  <c:v>Nov</c:v>
                </c:pt>
                <c:pt idx="5">
                  <c:v>Des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27"/>
        <c:axId val="668355632"/>
        <c:axId val="1721131080"/>
      </c:barChart>
      <c:catAx>
        <c:axId val="668355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bg1">
                <a:lumMod val="65000"/>
                <a:alpha val="3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accent3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defRPr>
            </a:pPr>
          </a:p>
        </c:txPr>
        <c:crossAx val="1721131080"/>
        <c:crosses val="autoZero"/>
        <c:auto val="1"/>
        <c:lblAlgn val="ctr"/>
        <c:lblOffset val="100"/>
        <c:noMultiLvlLbl val="0"/>
      </c:catAx>
      <c:valAx>
        <c:axId val="172113108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accent3"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accent3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defRPr>
            </a:pPr>
          </a:p>
        </c:txPr>
        <c:crossAx val="668355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>
          <a:solidFill>
            <a:schemeClr val="tx1">
              <a:lumMod val="65000"/>
              <a:lumOff val="35000"/>
            </a:schemeClr>
          </a:solidFill>
          <a:latin typeface="Arial Unicode MS" panose="020B0604020202020204" charset="-122"/>
          <a:ea typeface="Arial Unicode MS" panose="020B0604020202020204" charset="-122"/>
          <a:cs typeface="Arial Unicode MS" panose="020B0604020202020204" charset="-122"/>
          <a:sym typeface="Arial Unicode MS" panose="020B0604020202020204" charset="-122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06280678159911"/>
          <c:y val="0.0213774873100563"/>
          <c:w val="0.958743864368018"/>
          <c:h val="0.95724502537988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ysClr val="window" lastClr="FFFFFF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alpha val="10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>
          <a:latin typeface="+mn-lt"/>
          <a:ea typeface="Roboto" panose="02000000000000000000" pitchFamily="2" charset="0"/>
          <a:cs typeface="+mn-ea"/>
          <a:sym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06280678159911"/>
          <c:y val="0.0213774873100563"/>
          <c:w val="0.958743864368018"/>
          <c:h val="0.95724502537988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ysClr val="window" lastClr="FFFFFF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alpha val="10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>
          <a:latin typeface="+mn-lt"/>
          <a:ea typeface="Roboto" panose="02000000000000000000" pitchFamily="2" charset="0"/>
          <a:cs typeface="+mn-ea"/>
          <a:sym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2.jpeg"/><Relationship Id="rId6" Type="http://schemas.microsoft.com/office/2007/relationships/hdphoto" Target="../media/image21.wdp"/><Relationship Id="rId5" Type="http://schemas.openxmlformats.org/officeDocument/2006/relationships/image" Target="../media/image20.png"/><Relationship Id="rId4" Type="http://schemas.microsoft.com/office/2007/relationships/hdphoto" Target="../media/image19.wdp"/><Relationship Id="rId3" Type="http://schemas.openxmlformats.org/officeDocument/2006/relationships/image" Target="../media/image18.png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microsoft.com/office/2007/relationships/hdphoto" Target="../media/image24.wdp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microsoft.com/office/2007/relationships/hdphoto" Target="../media/image24.wdp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microsoft.com/office/2007/relationships/hdphoto" Target="../media/image24.wdp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editor.swagger.io/?_ga=2.123945100.728148388.1670933433-1547882304.1668663482" TargetMode="External"/><Relationship Id="rId3" Type="http://schemas.openxmlformats.org/officeDocument/2006/relationships/image" Target="../media/image32.png"/><Relationship Id="rId2" Type="http://schemas.microsoft.com/office/2007/relationships/hdphoto" Target="../media/image24.wdp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drive.google.com/file/d/1CqD-Uk9ldBZ-1NFKMCGK8Bs27aw1Cfuo/view?usp=sharing" TargetMode="External"/><Relationship Id="rId2" Type="http://schemas.microsoft.com/office/2007/relationships/hdphoto" Target="../media/image24.wdp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drive.google.com/file/d/1ppb3D_VnunpEkG71vrXbwPphQjPdmY7e/view" TargetMode="External"/><Relationship Id="rId2" Type="http://schemas.microsoft.com/office/2007/relationships/hdphoto" Target="../media/image24.wdp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sv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20"/>
          <p:cNvSpPr/>
          <p:nvPr/>
        </p:nvSpPr>
        <p:spPr>
          <a:xfrm>
            <a:off x="8571080" y="0"/>
            <a:ext cx="3620919" cy="6858000"/>
          </a:xfrm>
          <a:prstGeom prst="roundRect">
            <a:avLst>
              <a:gd name="adj" fmla="val 0"/>
            </a:avLst>
          </a:prstGeom>
          <a:gradFill flip="none" rotWithShape="0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5237" tIns="47618" rIns="95237" bIns="476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pic>
        <p:nvPicPr>
          <p:cNvPr id="37" name="图片 36" descr="桌子上放着笔记本电脑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3" r="6634" b="3404"/>
          <a:stretch>
            <a:fillRect/>
          </a:stretch>
        </p:blipFill>
        <p:spPr>
          <a:xfrm>
            <a:off x="6987746" y="1417358"/>
            <a:ext cx="4517827" cy="4023285"/>
          </a:xfrm>
          <a:custGeom>
            <a:avLst/>
            <a:gdLst>
              <a:gd name="connsiteX0" fmla="*/ 170797 w 4795986"/>
              <a:gd name="connsiteY0" fmla="*/ 0 h 4270995"/>
              <a:gd name="connsiteX1" fmla="*/ 4625189 w 4795986"/>
              <a:gd name="connsiteY1" fmla="*/ 0 h 4270995"/>
              <a:gd name="connsiteX2" fmla="*/ 4795986 w 4795986"/>
              <a:gd name="connsiteY2" fmla="*/ 170797 h 4270995"/>
              <a:gd name="connsiteX3" fmla="*/ 4795986 w 4795986"/>
              <a:gd name="connsiteY3" fmla="*/ 4100198 h 4270995"/>
              <a:gd name="connsiteX4" fmla="*/ 4625189 w 4795986"/>
              <a:gd name="connsiteY4" fmla="*/ 4270995 h 4270995"/>
              <a:gd name="connsiteX5" fmla="*/ 170797 w 4795986"/>
              <a:gd name="connsiteY5" fmla="*/ 4270995 h 4270995"/>
              <a:gd name="connsiteX6" fmla="*/ 0 w 4795986"/>
              <a:gd name="connsiteY6" fmla="*/ 4100198 h 4270995"/>
              <a:gd name="connsiteX7" fmla="*/ 0 w 4795986"/>
              <a:gd name="connsiteY7" fmla="*/ 170797 h 4270995"/>
              <a:gd name="connsiteX8" fmla="*/ 170797 w 4795986"/>
              <a:gd name="connsiteY8" fmla="*/ 0 h 427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95986" h="4270995">
                <a:moveTo>
                  <a:pt x="170797" y="0"/>
                </a:moveTo>
                <a:lnTo>
                  <a:pt x="4625189" y="0"/>
                </a:lnTo>
                <a:cubicBezTo>
                  <a:pt x="4719518" y="0"/>
                  <a:pt x="4795986" y="76468"/>
                  <a:pt x="4795986" y="170797"/>
                </a:cubicBezTo>
                <a:lnTo>
                  <a:pt x="4795986" y="4100198"/>
                </a:lnTo>
                <a:cubicBezTo>
                  <a:pt x="4795986" y="4194527"/>
                  <a:pt x="4719518" y="4270995"/>
                  <a:pt x="4625189" y="4270995"/>
                </a:cubicBezTo>
                <a:lnTo>
                  <a:pt x="170797" y="4270995"/>
                </a:lnTo>
                <a:cubicBezTo>
                  <a:pt x="76468" y="4270995"/>
                  <a:pt x="0" y="4194527"/>
                  <a:pt x="0" y="4100198"/>
                </a:cubicBezTo>
                <a:lnTo>
                  <a:pt x="0" y="170797"/>
                </a:lnTo>
                <a:cubicBezTo>
                  <a:pt x="0" y="76468"/>
                  <a:pt x="76468" y="0"/>
                  <a:pt x="170797" y="0"/>
                </a:cubicBezTo>
                <a:close/>
              </a:path>
            </a:pathLst>
          </a:custGeom>
          <a:effectLst>
            <a:outerShdw blurRad="558800" dist="5080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506875" y="2205458"/>
            <a:ext cx="6211426" cy="2322195"/>
          </a:xfrm>
          <a:prstGeom prst="rect">
            <a:avLst/>
          </a:prstGeom>
          <a:noFill/>
          <a:effectLst/>
        </p:spPr>
        <p:txBody>
          <a:bodyPr wrap="square" lIns="107934" tIns="53968" rIns="107934" bIns="5396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Menerapkan Voucher Marketing untuk Strategi Bisnis</a:t>
            </a:r>
            <a:endParaRPr kumimoji="0" lang="en-US" altLang="zh-CN" sz="4800" b="0" i="0" u="none" strike="noStrike" kern="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77862" y="4647087"/>
            <a:ext cx="376237" cy="0"/>
          </a:xfrm>
          <a:prstGeom prst="line">
            <a:avLst/>
          </a:prstGeom>
          <a:ln w="47625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round/>
          </a:ln>
          <a:effectLst>
            <a:outerShdw blurRad="63500" dist="38100" dir="5400000" sx="90000" sy="90000" algn="ctr" rotWithShape="0">
              <a:schemeClr val="accent1">
                <a:alpha val="29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66750" y="1028700"/>
            <a:ext cx="10858496" cy="4800597"/>
            <a:chOff x="666750" y="1028700"/>
            <a:chExt cx="10858496" cy="4800597"/>
          </a:xfrm>
        </p:grpSpPr>
        <p:sp>
          <p:nvSpPr>
            <p:cNvPr id="6" name="Rectangle: Rounded Corners 20"/>
            <p:cNvSpPr/>
            <p:nvPr/>
          </p:nvSpPr>
          <p:spPr>
            <a:xfrm flipV="1">
              <a:off x="666750" y="1028700"/>
              <a:ext cx="10858496" cy="4800596"/>
            </a:xfrm>
            <a:prstGeom prst="roundRect">
              <a:avLst>
                <a:gd name="adj" fmla="val 3467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58800" dist="558800" dir="5400000" sx="90000" sy="90000" algn="t" rotWithShape="0">
                <a:srgbClr val="18202B">
                  <a:alpha val="2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Roboto" panose="02000000000000000000" pitchFamily="2" charset="0"/>
                <a:cs typeface="+mn-ea"/>
              </a:endParaRPr>
            </a:p>
          </p:txBody>
        </p:sp>
        <p:sp>
          <p:nvSpPr>
            <p:cNvPr id="9" name="Rectangle: Rounded Corners 20"/>
            <p:cNvSpPr/>
            <p:nvPr/>
          </p:nvSpPr>
          <p:spPr>
            <a:xfrm rot="5400000" flipV="1">
              <a:off x="981076" y="714374"/>
              <a:ext cx="4800597" cy="5429249"/>
            </a:xfrm>
            <a:prstGeom prst="round2SameRect">
              <a:avLst>
                <a:gd name="adj1" fmla="val 3140"/>
                <a:gd name="adj2" fmla="val 0"/>
              </a:avLst>
            </a:prstGeom>
            <a:gradFill flip="none" rotWithShape="0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5237" tIns="47618" rIns="95237" bIns="476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Roboto" panose="02000000000000000000" pitchFamily="2" charset="0"/>
                <a:cs typeface="+mn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181133" y="1780641"/>
            <a:ext cx="86106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#</a:t>
            </a:r>
            <a:endParaRPr kumimoji="0" lang="en-US" altLang="zh-CN" sz="9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181133" y="3303886"/>
            <a:ext cx="452869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Services</a:t>
            </a:r>
            <a:endParaRPr kumimoji="0" lang="en-US" sz="5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4" r="12124"/>
          <a:stretch>
            <a:fillRect/>
          </a:stretch>
        </p:blipFill>
        <p:spPr>
          <a:xfrm>
            <a:off x="6096000" y="1028700"/>
            <a:ext cx="5429252" cy="4800597"/>
          </a:xfrm>
          <a:custGeom>
            <a:avLst/>
            <a:gdLst>
              <a:gd name="connsiteX0" fmla="*/ 0 w 5429252"/>
              <a:gd name="connsiteY0" fmla="*/ 0 h 4800597"/>
              <a:gd name="connsiteX1" fmla="*/ 5181108 w 5429252"/>
              <a:gd name="connsiteY1" fmla="*/ 0 h 4800597"/>
              <a:gd name="connsiteX2" fmla="*/ 5429252 w 5429252"/>
              <a:gd name="connsiteY2" fmla="*/ 248143 h 4800597"/>
              <a:gd name="connsiteX3" fmla="*/ 5429252 w 5429252"/>
              <a:gd name="connsiteY3" fmla="*/ 4552454 h 4800597"/>
              <a:gd name="connsiteX4" fmla="*/ 5181108 w 5429252"/>
              <a:gd name="connsiteY4" fmla="*/ 4800597 h 4800597"/>
              <a:gd name="connsiteX5" fmla="*/ 0 w 5429252"/>
              <a:gd name="connsiteY5" fmla="*/ 4800597 h 4800597"/>
              <a:gd name="connsiteX6" fmla="*/ 0 w 5429252"/>
              <a:gd name="connsiteY6" fmla="*/ 0 h 480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9252" h="4800597">
                <a:moveTo>
                  <a:pt x="0" y="0"/>
                </a:moveTo>
                <a:lnTo>
                  <a:pt x="5181108" y="0"/>
                </a:lnTo>
                <a:cubicBezTo>
                  <a:pt x="5318154" y="0"/>
                  <a:pt x="5429252" y="111097"/>
                  <a:pt x="5429252" y="248143"/>
                </a:cubicBezTo>
                <a:lnTo>
                  <a:pt x="5429252" y="4552454"/>
                </a:lnTo>
                <a:cubicBezTo>
                  <a:pt x="5429252" y="4689500"/>
                  <a:pt x="5318154" y="4800597"/>
                  <a:pt x="5181108" y="4800597"/>
                </a:cubicBezTo>
                <a:lnTo>
                  <a:pt x="0" y="4800597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4"/>
          <p:cNvSpPr txBox="1"/>
          <p:nvPr/>
        </p:nvSpPr>
        <p:spPr>
          <a:xfrm>
            <a:off x="553640" y="842601"/>
            <a:ext cx="51934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Our services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307224" y="3163909"/>
            <a:ext cx="17754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17BFF"/>
                    </a:gs>
                    <a:gs pos="100000">
                      <a:srgbClr val="017B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Transaction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17BFF"/>
                  </a:gs>
                  <a:gs pos="100000">
                    <a:srgbClr val="017BFF">
                      <a:lumMod val="60000"/>
                      <a:lumOff val="4000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307224" y="3552474"/>
            <a:ext cx="373692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schemeClr val="accent3">
                    <a:alpha val="50000"/>
                  </a:schemeClr>
                </a:solidFill>
                <a:effectLst/>
                <a:uLnTx/>
                <a:uFillTx/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rPr>
              <a:t>Api get and store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3">
                  <a:alpha val="50000"/>
                </a:schemeClr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4701504" y="2588720"/>
            <a:ext cx="1504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17BFF"/>
                    </a:gs>
                    <a:gs pos="100000">
                      <a:srgbClr val="017B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Customer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17BFF"/>
                  </a:gs>
                  <a:gs pos="100000">
                    <a:srgbClr val="017BFF">
                      <a:lumMod val="60000"/>
                      <a:lumOff val="4000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701504" y="2977285"/>
            <a:ext cx="373692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alpha val="50000"/>
                  </a:schemeClr>
                </a:solidFill>
                <a:effectLst/>
                <a:uLnTx/>
                <a:uFillTx/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rPr>
              <a:t>Api get and store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3">
                  <a:alpha val="50000"/>
                </a:schemeClr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ea"/>
              <a:sym typeface="+mn-lt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4701504" y="5086387"/>
            <a:ext cx="13182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17BFF"/>
                    </a:gs>
                    <a:gs pos="100000">
                      <a:srgbClr val="017B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Voucher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17BFF"/>
                  </a:gs>
                  <a:gs pos="100000">
                    <a:srgbClr val="017BFF">
                      <a:lumMod val="60000"/>
                      <a:lumOff val="4000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4701504" y="5474952"/>
            <a:ext cx="373692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schemeClr val="accent3">
                    <a:alpha val="50000"/>
                  </a:schemeClr>
                </a:solidFill>
                <a:effectLst/>
                <a:uLnTx/>
                <a:uFillTx/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rPr>
              <a:t>generate voucher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accent3">
                  <a:alpha val="50000"/>
                </a:schemeClr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  <a:sym typeface="+mn-lt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3" t="6571" r="2099" b="29396"/>
          <a:stretch>
            <a:fillRect/>
          </a:stretch>
        </p:blipFill>
        <p:spPr>
          <a:xfrm>
            <a:off x="4806225" y="1093080"/>
            <a:ext cx="3105182" cy="1372109"/>
          </a:xfrm>
          <a:custGeom>
            <a:avLst/>
            <a:gdLst>
              <a:gd name="connsiteX0" fmla="*/ 97420 w 3105182"/>
              <a:gd name="connsiteY0" fmla="*/ 0 h 1372109"/>
              <a:gd name="connsiteX1" fmla="*/ 3007762 w 3105182"/>
              <a:gd name="connsiteY1" fmla="*/ 0 h 1372109"/>
              <a:gd name="connsiteX2" fmla="*/ 3105182 w 3105182"/>
              <a:gd name="connsiteY2" fmla="*/ 97420 h 1372109"/>
              <a:gd name="connsiteX3" fmla="*/ 3105182 w 3105182"/>
              <a:gd name="connsiteY3" fmla="*/ 1274689 h 1372109"/>
              <a:gd name="connsiteX4" fmla="*/ 3007762 w 3105182"/>
              <a:gd name="connsiteY4" fmla="*/ 1372109 h 1372109"/>
              <a:gd name="connsiteX5" fmla="*/ 97420 w 3105182"/>
              <a:gd name="connsiteY5" fmla="*/ 1372109 h 1372109"/>
              <a:gd name="connsiteX6" fmla="*/ 0 w 3105182"/>
              <a:gd name="connsiteY6" fmla="*/ 1274689 h 1372109"/>
              <a:gd name="connsiteX7" fmla="*/ 0 w 3105182"/>
              <a:gd name="connsiteY7" fmla="*/ 97420 h 1372109"/>
              <a:gd name="connsiteX8" fmla="*/ 97420 w 3105182"/>
              <a:gd name="connsiteY8" fmla="*/ 0 h 13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5182" h="1372109">
                <a:moveTo>
                  <a:pt x="97420" y="0"/>
                </a:moveTo>
                <a:lnTo>
                  <a:pt x="3007762" y="0"/>
                </a:lnTo>
                <a:cubicBezTo>
                  <a:pt x="3061566" y="0"/>
                  <a:pt x="3105182" y="43616"/>
                  <a:pt x="3105182" y="97420"/>
                </a:cubicBezTo>
                <a:lnTo>
                  <a:pt x="3105182" y="1274689"/>
                </a:lnTo>
                <a:cubicBezTo>
                  <a:pt x="3105182" y="1328493"/>
                  <a:pt x="3061566" y="1372109"/>
                  <a:pt x="3007762" y="1372109"/>
                </a:cubicBezTo>
                <a:lnTo>
                  <a:pt x="97420" y="1372109"/>
                </a:lnTo>
                <a:cubicBezTo>
                  <a:pt x="43616" y="1372109"/>
                  <a:pt x="0" y="1328493"/>
                  <a:pt x="0" y="1274689"/>
                </a:cubicBezTo>
                <a:lnTo>
                  <a:pt x="0" y="97420"/>
                </a:lnTo>
                <a:cubicBezTo>
                  <a:pt x="0" y="43616"/>
                  <a:pt x="43616" y="0"/>
                  <a:pt x="97420" y="0"/>
                </a:cubicBezTo>
                <a:close/>
              </a:path>
            </a:pathLst>
          </a:custGeom>
          <a:effectLst>
            <a:outerShdw blurRad="381000" dist="254000" dir="5400000" sx="90000" sy="90000" algn="ctr" rotWithShape="0">
              <a:schemeClr val="accent3">
                <a:alpha val="20000"/>
              </a:schemeClr>
            </a:outerShdw>
          </a:effectLst>
        </p:spPr>
      </p:pic>
      <p:pic>
        <p:nvPicPr>
          <p:cNvPr id="43" name="图片 42" descr="桌子上放着笔记本电脑的男人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3" t="3251" r="125" b="32149"/>
          <a:stretch>
            <a:fillRect/>
          </a:stretch>
        </p:blipFill>
        <p:spPr>
          <a:xfrm>
            <a:off x="4806225" y="3590746"/>
            <a:ext cx="3105182" cy="1372109"/>
          </a:xfrm>
          <a:custGeom>
            <a:avLst/>
            <a:gdLst>
              <a:gd name="connsiteX0" fmla="*/ 97420 w 3105182"/>
              <a:gd name="connsiteY0" fmla="*/ 0 h 1372109"/>
              <a:gd name="connsiteX1" fmla="*/ 3007762 w 3105182"/>
              <a:gd name="connsiteY1" fmla="*/ 0 h 1372109"/>
              <a:gd name="connsiteX2" fmla="*/ 3105182 w 3105182"/>
              <a:gd name="connsiteY2" fmla="*/ 97420 h 1372109"/>
              <a:gd name="connsiteX3" fmla="*/ 3105182 w 3105182"/>
              <a:gd name="connsiteY3" fmla="*/ 1274689 h 1372109"/>
              <a:gd name="connsiteX4" fmla="*/ 3007762 w 3105182"/>
              <a:gd name="connsiteY4" fmla="*/ 1372109 h 1372109"/>
              <a:gd name="connsiteX5" fmla="*/ 97420 w 3105182"/>
              <a:gd name="connsiteY5" fmla="*/ 1372109 h 1372109"/>
              <a:gd name="connsiteX6" fmla="*/ 0 w 3105182"/>
              <a:gd name="connsiteY6" fmla="*/ 1274689 h 1372109"/>
              <a:gd name="connsiteX7" fmla="*/ 0 w 3105182"/>
              <a:gd name="connsiteY7" fmla="*/ 97420 h 1372109"/>
              <a:gd name="connsiteX8" fmla="*/ 97420 w 3105182"/>
              <a:gd name="connsiteY8" fmla="*/ 0 h 13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5182" h="1372109">
                <a:moveTo>
                  <a:pt x="97420" y="0"/>
                </a:moveTo>
                <a:lnTo>
                  <a:pt x="3007762" y="0"/>
                </a:lnTo>
                <a:cubicBezTo>
                  <a:pt x="3061566" y="0"/>
                  <a:pt x="3105182" y="43616"/>
                  <a:pt x="3105182" y="97420"/>
                </a:cubicBezTo>
                <a:lnTo>
                  <a:pt x="3105182" y="1274689"/>
                </a:lnTo>
                <a:cubicBezTo>
                  <a:pt x="3105182" y="1328493"/>
                  <a:pt x="3061566" y="1372109"/>
                  <a:pt x="3007762" y="1372109"/>
                </a:cubicBezTo>
                <a:lnTo>
                  <a:pt x="97420" y="1372109"/>
                </a:lnTo>
                <a:cubicBezTo>
                  <a:pt x="43616" y="1372109"/>
                  <a:pt x="0" y="1328493"/>
                  <a:pt x="0" y="1274689"/>
                </a:cubicBezTo>
                <a:lnTo>
                  <a:pt x="0" y="97420"/>
                </a:lnTo>
                <a:cubicBezTo>
                  <a:pt x="0" y="43616"/>
                  <a:pt x="43616" y="0"/>
                  <a:pt x="97420" y="0"/>
                </a:cubicBezTo>
                <a:close/>
              </a:path>
            </a:pathLst>
          </a:custGeom>
          <a:effectLst>
            <a:outerShdw blurRad="381000" dist="254000" dir="5400000" sx="90000" sy="90000" algn="ctr" rotWithShape="0">
              <a:schemeClr val="accent3">
                <a:alpha val="20000"/>
              </a:schemeClr>
            </a:outerShdw>
          </a:effectLst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79" t="18058" r="1277" b="19288"/>
          <a:stretch>
            <a:fillRect/>
          </a:stretch>
        </p:blipFill>
        <p:spPr>
          <a:xfrm>
            <a:off x="8411945" y="1668269"/>
            <a:ext cx="3105182" cy="1372109"/>
          </a:xfrm>
          <a:custGeom>
            <a:avLst/>
            <a:gdLst>
              <a:gd name="connsiteX0" fmla="*/ 97420 w 3105182"/>
              <a:gd name="connsiteY0" fmla="*/ 0 h 1372109"/>
              <a:gd name="connsiteX1" fmla="*/ 3007762 w 3105182"/>
              <a:gd name="connsiteY1" fmla="*/ 0 h 1372109"/>
              <a:gd name="connsiteX2" fmla="*/ 3105182 w 3105182"/>
              <a:gd name="connsiteY2" fmla="*/ 97420 h 1372109"/>
              <a:gd name="connsiteX3" fmla="*/ 3105182 w 3105182"/>
              <a:gd name="connsiteY3" fmla="*/ 1274689 h 1372109"/>
              <a:gd name="connsiteX4" fmla="*/ 3007762 w 3105182"/>
              <a:gd name="connsiteY4" fmla="*/ 1372109 h 1372109"/>
              <a:gd name="connsiteX5" fmla="*/ 97420 w 3105182"/>
              <a:gd name="connsiteY5" fmla="*/ 1372109 h 1372109"/>
              <a:gd name="connsiteX6" fmla="*/ 0 w 3105182"/>
              <a:gd name="connsiteY6" fmla="*/ 1274689 h 1372109"/>
              <a:gd name="connsiteX7" fmla="*/ 0 w 3105182"/>
              <a:gd name="connsiteY7" fmla="*/ 97420 h 1372109"/>
              <a:gd name="connsiteX8" fmla="*/ 97420 w 3105182"/>
              <a:gd name="connsiteY8" fmla="*/ 0 h 13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5182" h="1372109">
                <a:moveTo>
                  <a:pt x="97420" y="0"/>
                </a:moveTo>
                <a:lnTo>
                  <a:pt x="3007762" y="0"/>
                </a:lnTo>
                <a:cubicBezTo>
                  <a:pt x="3061566" y="0"/>
                  <a:pt x="3105182" y="43616"/>
                  <a:pt x="3105182" y="97420"/>
                </a:cubicBezTo>
                <a:lnTo>
                  <a:pt x="3105182" y="1274689"/>
                </a:lnTo>
                <a:cubicBezTo>
                  <a:pt x="3105182" y="1328493"/>
                  <a:pt x="3061566" y="1372109"/>
                  <a:pt x="3007762" y="1372109"/>
                </a:cubicBezTo>
                <a:lnTo>
                  <a:pt x="97420" y="1372109"/>
                </a:lnTo>
                <a:cubicBezTo>
                  <a:pt x="43616" y="1372109"/>
                  <a:pt x="0" y="1328493"/>
                  <a:pt x="0" y="1274689"/>
                </a:cubicBezTo>
                <a:lnTo>
                  <a:pt x="0" y="97420"/>
                </a:lnTo>
                <a:cubicBezTo>
                  <a:pt x="0" y="43616"/>
                  <a:pt x="43616" y="0"/>
                  <a:pt x="97420" y="0"/>
                </a:cubicBezTo>
                <a:close/>
              </a:path>
            </a:pathLst>
          </a:custGeom>
          <a:effectLst>
            <a:outerShdw blurRad="381000" dist="254000" dir="5400000" sx="90000" sy="90000" algn="ctr" rotWithShape="0">
              <a:schemeClr val="accent3">
                <a:alpha val="20000"/>
              </a:schemeClr>
            </a:outerShdw>
          </a:effectLst>
        </p:spPr>
      </p:pic>
      <p:sp>
        <p:nvSpPr>
          <p:cNvPr id="3" name="Rectangle: Rounded Corners 20"/>
          <p:cNvSpPr/>
          <p:nvPr/>
        </p:nvSpPr>
        <p:spPr>
          <a:xfrm>
            <a:off x="0" y="2567282"/>
            <a:ext cx="4059677" cy="4290718"/>
          </a:xfrm>
          <a:prstGeom prst="round1Rect">
            <a:avLst>
              <a:gd name="adj" fmla="val 7619"/>
            </a:avLst>
          </a:prstGeom>
          <a:gradFill flip="none" rotWithShape="0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82008" dist="266700" dir="5400000" sx="90000" sy="90000" algn="ctr" rotWithShape="0">
              <a:schemeClr val="accent1">
                <a:alpha val="69000"/>
              </a:schemeClr>
            </a:outerShdw>
          </a:effectLst>
        </p:spPr>
        <p:txBody>
          <a:bodyPr lIns="95237" tIns="47618" rIns="95237" bIns="476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pic>
        <p:nvPicPr>
          <p:cNvPr id="50" name="图片 49" descr="城市的高楼大厦&#10;&#10;描述已自动生成"/>
          <p:cNvPicPr>
            <a:picLocks noChangeAspect="1"/>
          </p:cNvPicPr>
          <p:nvPr/>
        </p:nvPicPr>
        <p:blipFill>
          <a:blip r:embed="rId7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8" t="35768" r="30268"/>
          <a:stretch>
            <a:fillRect/>
          </a:stretch>
        </p:blipFill>
        <p:spPr>
          <a:xfrm>
            <a:off x="0" y="2567282"/>
            <a:ext cx="4059677" cy="4405018"/>
          </a:xfrm>
          <a:custGeom>
            <a:avLst/>
            <a:gdLst>
              <a:gd name="connsiteX0" fmla="*/ 0 w 4059677"/>
              <a:gd name="connsiteY0" fmla="*/ 0 h 4405018"/>
              <a:gd name="connsiteX1" fmla="*/ 3751345 w 4059677"/>
              <a:gd name="connsiteY1" fmla="*/ 0 h 4405018"/>
              <a:gd name="connsiteX2" fmla="*/ 4059677 w 4059677"/>
              <a:gd name="connsiteY2" fmla="*/ 308332 h 4405018"/>
              <a:gd name="connsiteX3" fmla="*/ 4059677 w 4059677"/>
              <a:gd name="connsiteY3" fmla="*/ 4405018 h 4405018"/>
              <a:gd name="connsiteX4" fmla="*/ 0 w 4059677"/>
              <a:gd name="connsiteY4" fmla="*/ 4405018 h 440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9677" h="4405018">
                <a:moveTo>
                  <a:pt x="0" y="0"/>
                </a:moveTo>
                <a:lnTo>
                  <a:pt x="3751345" y="0"/>
                </a:lnTo>
                <a:cubicBezTo>
                  <a:pt x="3921632" y="0"/>
                  <a:pt x="4059677" y="138045"/>
                  <a:pt x="4059677" y="308332"/>
                </a:cubicBezTo>
                <a:lnTo>
                  <a:pt x="4059677" y="4405018"/>
                </a:lnTo>
                <a:lnTo>
                  <a:pt x="0" y="4405018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桌子上的电脑和手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00"/>
          <a:stretch>
            <a:fillRect/>
          </a:stretch>
        </p:blipFill>
        <p:spPr>
          <a:xfrm>
            <a:off x="6787258" y="0"/>
            <a:ext cx="5404742" cy="6858000"/>
          </a:xfrm>
          <a:custGeom>
            <a:avLst/>
            <a:gdLst>
              <a:gd name="connsiteX0" fmla="*/ 0 w 5404742"/>
              <a:gd name="connsiteY0" fmla="*/ 0 h 6858000"/>
              <a:gd name="connsiteX1" fmla="*/ 5404742 w 5404742"/>
              <a:gd name="connsiteY1" fmla="*/ 0 h 6858000"/>
              <a:gd name="connsiteX2" fmla="*/ 5404742 w 5404742"/>
              <a:gd name="connsiteY2" fmla="*/ 6858000 h 6858000"/>
              <a:gd name="connsiteX3" fmla="*/ 0 w 54047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4742" h="6858000">
                <a:moveTo>
                  <a:pt x="0" y="0"/>
                </a:moveTo>
                <a:lnTo>
                  <a:pt x="5404742" y="0"/>
                </a:lnTo>
                <a:lnTo>
                  <a:pt x="540474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Rectangle: Rounded Corners 20"/>
          <p:cNvSpPr/>
          <p:nvPr/>
        </p:nvSpPr>
        <p:spPr>
          <a:xfrm flipV="1">
            <a:off x="4372927" y="4363442"/>
            <a:ext cx="3425825" cy="1880724"/>
          </a:xfrm>
          <a:prstGeom prst="roundRect">
            <a:avLst>
              <a:gd name="adj" fmla="val 5431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0" dist="254000" dir="5400000" sx="90000" sy="90000" algn="t" rotWithShape="0">
              <a:schemeClr val="accent3">
                <a:alpha val="25000"/>
              </a:schemeClr>
            </a:outerShdw>
          </a:effectLst>
        </p:spPr>
        <p:txBody>
          <a:bodyPr lIns="85039" tIns="42520" rIns="85039" bIns="425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6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sp>
        <p:nvSpPr>
          <p:cNvPr id="7" name="Rectangle: Rounded Corners 20"/>
          <p:cNvSpPr/>
          <p:nvPr/>
        </p:nvSpPr>
        <p:spPr>
          <a:xfrm flipV="1">
            <a:off x="662940" y="4363442"/>
            <a:ext cx="3425825" cy="1880724"/>
          </a:xfrm>
          <a:prstGeom prst="roundRect">
            <a:avLst>
              <a:gd name="adj" fmla="val 5431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0" dist="254000" dir="5400000" sx="90000" sy="90000" algn="t" rotWithShape="0">
              <a:schemeClr val="accent3">
                <a:alpha val="25000"/>
              </a:schemeClr>
            </a:outerShdw>
          </a:effectLst>
        </p:spPr>
        <p:txBody>
          <a:bodyPr lIns="85039" tIns="42520" rIns="85039" bIns="425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6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sp>
        <p:nvSpPr>
          <p:cNvPr id="5" name="Rectangle: Rounded Corners 20"/>
          <p:cNvSpPr/>
          <p:nvPr/>
        </p:nvSpPr>
        <p:spPr>
          <a:xfrm flipV="1">
            <a:off x="4372927" y="2135021"/>
            <a:ext cx="3425825" cy="1880724"/>
          </a:xfrm>
          <a:prstGeom prst="roundRect">
            <a:avLst>
              <a:gd name="adj" fmla="val 5431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0" dist="254000" dir="5400000" sx="90000" sy="90000" algn="t" rotWithShape="0">
              <a:schemeClr val="accent3">
                <a:alpha val="25000"/>
              </a:schemeClr>
            </a:outerShdw>
          </a:effectLst>
        </p:spPr>
        <p:txBody>
          <a:bodyPr lIns="85039" tIns="42520" rIns="85039" bIns="425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6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sp>
        <p:nvSpPr>
          <p:cNvPr id="3" name="Rectangle: Rounded Corners 20"/>
          <p:cNvSpPr/>
          <p:nvPr/>
        </p:nvSpPr>
        <p:spPr>
          <a:xfrm flipV="1">
            <a:off x="662939" y="2135021"/>
            <a:ext cx="3425825" cy="1880724"/>
          </a:xfrm>
          <a:prstGeom prst="roundRect">
            <a:avLst>
              <a:gd name="adj" fmla="val 5431"/>
            </a:avLst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outerShdw blurRad="381000" dist="190500" dir="5400000" sx="90000" sy="90000" algn="ctr" rotWithShape="0">
              <a:schemeClr val="accent1">
                <a:alpha val="40000"/>
              </a:schemeClr>
            </a:outerShdw>
          </a:effectLst>
        </p:spPr>
        <p:txBody>
          <a:bodyPr lIns="95237" tIns="47618" rIns="95237" bIns="476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38480" y="842601"/>
            <a:ext cx="4246377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Tools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72245" y="3073758"/>
            <a:ext cx="1165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Golang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4582232" y="3073758"/>
            <a:ext cx="13855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Postman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872245" y="5298374"/>
            <a:ext cx="13862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Swagger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4582232" y="5298374"/>
            <a:ext cx="9791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Mysql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rcRect l="10563" r="9934"/>
          <a:stretch>
            <a:fillRect/>
          </a:stretch>
        </p:blipFill>
        <p:spPr>
          <a:xfrm>
            <a:off x="4658995" y="2294255"/>
            <a:ext cx="826135" cy="7797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80" y="4551680"/>
            <a:ext cx="711200" cy="71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230" y="4587240"/>
            <a:ext cx="710565" cy="7105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" y="1978660"/>
            <a:ext cx="1595755" cy="1410970"/>
          </a:xfrm>
          <a:prstGeom prst="rect">
            <a:avLst/>
          </a:prstGeom>
        </p:spPr>
      </p:pic>
      <p:sp>
        <p:nvSpPr>
          <p:cNvPr id="14" name="Rectangle: Rounded Corners 20"/>
          <p:cNvSpPr/>
          <p:nvPr/>
        </p:nvSpPr>
        <p:spPr>
          <a:xfrm flipV="1">
            <a:off x="8082597" y="4363442"/>
            <a:ext cx="3425825" cy="1880724"/>
          </a:xfrm>
          <a:prstGeom prst="roundRect">
            <a:avLst>
              <a:gd name="adj" fmla="val 5431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0" dist="254000" dir="5400000" sx="90000" sy="90000" algn="t" rotWithShape="0">
              <a:schemeClr val="accent3">
                <a:alpha val="25000"/>
              </a:schemeClr>
            </a:outerShdw>
          </a:effectLst>
        </p:spPr>
        <p:txBody>
          <a:bodyPr lIns="85039" tIns="42520" rIns="85039" bIns="425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6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500" y="4288155"/>
            <a:ext cx="1963420" cy="1309370"/>
          </a:xfrm>
          <a:prstGeom prst="rect">
            <a:avLst/>
          </a:prstGeom>
        </p:spPr>
      </p:pic>
      <p:sp>
        <p:nvSpPr>
          <p:cNvPr id="16" name="文本框 143"/>
          <p:cNvSpPr txBox="1"/>
          <p:nvPr/>
        </p:nvSpPr>
        <p:spPr>
          <a:xfrm>
            <a:off x="8310317" y="5298374"/>
            <a:ext cx="9626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Redis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桌子上的电脑和手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00"/>
          <a:stretch>
            <a:fillRect/>
          </a:stretch>
        </p:blipFill>
        <p:spPr>
          <a:xfrm>
            <a:off x="6787258" y="0"/>
            <a:ext cx="5404742" cy="6858000"/>
          </a:xfrm>
          <a:custGeom>
            <a:avLst/>
            <a:gdLst>
              <a:gd name="connsiteX0" fmla="*/ 0 w 5404742"/>
              <a:gd name="connsiteY0" fmla="*/ 0 h 6858000"/>
              <a:gd name="connsiteX1" fmla="*/ 5404742 w 5404742"/>
              <a:gd name="connsiteY1" fmla="*/ 0 h 6858000"/>
              <a:gd name="connsiteX2" fmla="*/ 5404742 w 5404742"/>
              <a:gd name="connsiteY2" fmla="*/ 6858000 h 6858000"/>
              <a:gd name="connsiteX3" fmla="*/ 0 w 54047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4742" h="6858000">
                <a:moveTo>
                  <a:pt x="0" y="0"/>
                </a:moveTo>
                <a:lnTo>
                  <a:pt x="5404742" y="0"/>
                </a:lnTo>
                <a:lnTo>
                  <a:pt x="540474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: Rounded Corners 20"/>
          <p:cNvSpPr/>
          <p:nvPr/>
        </p:nvSpPr>
        <p:spPr>
          <a:xfrm flipV="1">
            <a:off x="662940" y="1143000"/>
            <a:ext cx="10880090" cy="5482590"/>
          </a:xfrm>
          <a:prstGeom prst="roundRect">
            <a:avLst>
              <a:gd name="adj" fmla="val 5431"/>
            </a:avLst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outerShdw blurRad="381000" dist="190500" dir="5400000" sx="90000" sy="90000" algn="ctr" rotWithShape="0">
              <a:schemeClr val="accent1">
                <a:alpha val="40000"/>
              </a:schemeClr>
            </a:outerShdw>
          </a:effectLst>
        </p:spPr>
        <p:txBody>
          <a:bodyPr lIns="95237" tIns="47618" rIns="95237" bIns="476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38480" y="313646"/>
            <a:ext cx="4246377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Architecture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pic>
        <p:nvPicPr>
          <p:cNvPr id="4" name="Picture 3" descr="CleanArsitektu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0" y="1281430"/>
            <a:ext cx="10405745" cy="520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桌子上的电脑和手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00"/>
          <a:stretch>
            <a:fillRect/>
          </a:stretch>
        </p:blipFill>
        <p:spPr>
          <a:xfrm>
            <a:off x="6787258" y="0"/>
            <a:ext cx="5404742" cy="6858000"/>
          </a:xfrm>
          <a:custGeom>
            <a:avLst/>
            <a:gdLst>
              <a:gd name="connsiteX0" fmla="*/ 0 w 5404742"/>
              <a:gd name="connsiteY0" fmla="*/ 0 h 6858000"/>
              <a:gd name="connsiteX1" fmla="*/ 5404742 w 5404742"/>
              <a:gd name="connsiteY1" fmla="*/ 0 h 6858000"/>
              <a:gd name="connsiteX2" fmla="*/ 5404742 w 5404742"/>
              <a:gd name="connsiteY2" fmla="*/ 6858000 h 6858000"/>
              <a:gd name="connsiteX3" fmla="*/ 0 w 54047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4742" h="6858000">
                <a:moveTo>
                  <a:pt x="0" y="0"/>
                </a:moveTo>
                <a:lnTo>
                  <a:pt x="5404742" y="0"/>
                </a:lnTo>
                <a:lnTo>
                  <a:pt x="540474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: Rounded Corners 20"/>
          <p:cNvSpPr/>
          <p:nvPr/>
        </p:nvSpPr>
        <p:spPr>
          <a:xfrm flipV="1">
            <a:off x="662940" y="1143000"/>
            <a:ext cx="10880090" cy="5482590"/>
          </a:xfrm>
          <a:prstGeom prst="roundRect">
            <a:avLst>
              <a:gd name="adj" fmla="val 5431"/>
            </a:avLst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outerShdw blurRad="381000" dist="190500" dir="5400000" sx="90000" sy="90000" algn="ctr" rotWithShape="0">
              <a:schemeClr val="accent1">
                <a:alpha val="40000"/>
              </a:schemeClr>
            </a:outerShdw>
          </a:effectLst>
        </p:spPr>
        <p:txBody>
          <a:bodyPr lIns="95237" tIns="47618" rIns="95237" bIns="476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38480" y="313646"/>
            <a:ext cx="4246377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Design DB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pic>
        <p:nvPicPr>
          <p:cNvPr id="2" name="Picture 1" descr="designD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910" y="1219835"/>
            <a:ext cx="7208520" cy="53327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桌子上的电脑和手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00"/>
          <a:stretch>
            <a:fillRect/>
          </a:stretch>
        </p:blipFill>
        <p:spPr>
          <a:xfrm>
            <a:off x="6787258" y="0"/>
            <a:ext cx="5404742" cy="6858000"/>
          </a:xfrm>
          <a:custGeom>
            <a:avLst/>
            <a:gdLst>
              <a:gd name="connsiteX0" fmla="*/ 0 w 5404742"/>
              <a:gd name="connsiteY0" fmla="*/ 0 h 6858000"/>
              <a:gd name="connsiteX1" fmla="*/ 5404742 w 5404742"/>
              <a:gd name="connsiteY1" fmla="*/ 0 h 6858000"/>
              <a:gd name="connsiteX2" fmla="*/ 5404742 w 5404742"/>
              <a:gd name="connsiteY2" fmla="*/ 6858000 h 6858000"/>
              <a:gd name="connsiteX3" fmla="*/ 0 w 54047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4742" h="6858000">
                <a:moveTo>
                  <a:pt x="0" y="0"/>
                </a:moveTo>
                <a:lnTo>
                  <a:pt x="5404742" y="0"/>
                </a:lnTo>
                <a:lnTo>
                  <a:pt x="540474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: Rounded Corners 20"/>
          <p:cNvSpPr/>
          <p:nvPr/>
        </p:nvSpPr>
        <p:spPr>
          <a:xfrm flipV="1">
            <a:off x="662940" y="1143000"/>
            <a:ext cx="10880090" cy="5482590"/>
          </a:xfrm>
          <a:prstGeom prst="roundRect">
            <a:avLst>
              <a:gd name="adj" fmla="val 5431"/>
            </a:avLst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outerShdw blurRad="381000" dist="190500" dir="5400000" sx="90000" sy="90000" algn="ctr" rotWithShape="0">
              <a:schemeClr val="accent1">
                <a:alpha val="40000"/>
              </a:schemeClr>
            </a:outerShdw>
          </a:effectLst>
        </p:spPr>
        <p:txBody>
          <a:bodyPr lIns="95237" tIns="47618" rIns="95237" bIns="476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38480" y="313690"/>
            <a:ext cx="529018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List API Customer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690687"/>
            <a:ext cx="8839200" cy="3476625"/>
          </a:xfrm>
          <a:prstGeom prst="rect">
            <a:avLst/>
          </a:prstGeom>
        </p:spPr>
      </p:pic>
      <p:sp>
        <p:nvSpPr>
          <p:cNvPr id="6" name="矩形 9"/>
          <p:cNvSpPr/>
          <p:nvPr/>
        </p:nvSpPr>
        <p:spPr>
          <a:xfrm>
            <a:off x="871822" y="5932399"/>
            <a:ext cx="1359535" cy="30670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CN" sz="1400" dirty="0">
                <a:latin typeface="Arial Unicode MS" panose="020B0604020202020204" charset="-122"/>
                <a:ea typeface="Arial Unicode MS" panose="020B0604020202020204" charset="-122"/>
                <a:sym typeface="+mn-lt"/>
                <a:hlinkClick r:id="rId4" action="ppaction://hlinkfile"/>
              </a:rPr>
              <a:t>LIHAT DETAIL</a:t>
            </a:r>
            <a:endParaRPr lang="en-US" altLang="zh-CN" sz="1400" dirty="0">
              <a:latin typeface="Arial Unicode MS" panose="020B0604020202020204" charset="-122"/>
              <a:ea typeface="Arial Unicode MS" panose="020B0604020202020204" charset="-122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桌子上的电脑和手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00"/>
          <a:stretch>
            <a:fillRect/>
          </a:stretch>
        </p:blipFill>
        <p:spPr>
          <a:xfrm>
            <a:off x="6787258" y="0"/>
            <a:ext cx="5404742" cy="6858000"/>
          </a:xfrm>
          <a:custGeom>
            <a:avLst/>
            <a:gdLst>
              <a:gd name="connsiteX0" fmla="*/ 0 w 5404742"/>
              <a:gd name="connsiteY0" fmla="*/ 0 h 6858000"/>
              <a:gd name="connsiteX1" fmla="*/ 5404742 w 5404742"/>
              <a:gd name="connsiteY1" fmla="*/ 0 h 6858000"/>
              <a:gd name="connsiteX2" fmla="*/ 5404742 w 5404742"/>
              <a:gd name="connsiteY2" fmla="*/ 6858000 h 6858000"/>
              <a:gd name="connsiteX3" fmla="*/ 0 w 54047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4742" h="6858000">
                <a:moveTo>
                  <a:pt x="0" y="0"/>
                </a:moveTo>
                <a:lnTo>
                  <a:pt x="5404742" y="0"/>
                </a:lnTo>
                <a:lnTo>
                  <a:pt x="540474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: Rounded Corners 20"/>
          <p:cNvSpPr/>
          <p:nvPr/>
        </p:nvSpPr>
        <p:spPr>
          <a:xfrm flipV="1">
            <a:off x="662940" y="1143000"/>
            <a:ext cx="10880090" cy="5482590"/>
          </a:xfrm>
          <a:prstGeom prst="roundRect">
            <a:avLst>
              <a:gd name="adj" fmla="val 5431"/>
            </a:avLst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outerShdw blurRad="381000" dist="190500" dir="5400000" sx="90000" sy="90000" algn="ctr" rotWithShape="0">
              <a:schemeClr val="accent1">
                <a:alpha val="40000"/>
              </a:schemeClr>
            </a:outerShdw>
          </a:effectLst>
        </p:spPr>
        <p:txBody>
          <a:bodyPr lIns="95237" tIns="47618" rIns="95237" bIns="476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38480" y="313690"/>
            <a:ext cx="529018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Flow API Customer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5552440" y="3340735"/>
            <a:ext cx="1087120" cy="108712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ym typeface="+mn-lt"/>
            </a:endParaRPr>
          </a:p>
        </p:txBody>
      </p:sp>
      <p:grpSp>
        <p:nvGrpSpPr>
          <p:cNvPr id="4" name="Group 1008"/>
          <p:cNvGrpSpPr>
            <a:grpSpLocks noChangeAspect="1"/>
          </p:cNvGrpSpPr>
          <p:nvPr/>
        </p:nvGrpSpPr>
        <p:grpSpPr bwMode="auto">
          <a:xfrm>
            <a:off x="5933089" y="3619481"/>
            <a:ext cx="341119" cy="294878"/>
            <a:chOff x="-3982" y="41"/>
            <a:chExt cx="2641" cy="2283"/>
          </a:xfrm>
          <a:solidFill>
            <a:schemeClr val="accent5"/>
          </a:solidFill>
        </p:grpSpPr>
        <p:sp>
          <p:nvSpPr>
            <p:cNvPr id="2" name="Freeform 1010"/>
            <p:cNvSpPr>
              <a:spLocks noEditPoints="1"/>
            </p:cNvSpPr>
            <p:nvPr/>
          </p:nvSpPr>
          <p:spPr bwMode="auto">
            <a:xfrm>
              <a:off x="-3982" y="41"/>
              <a:ext cx="2641" cy="2283"/>
            </a:xfrm>
            <a:custGeom>
              <a:avLst/>
              <a:gdLst>
                <a:gd name="T0" fmla="*/ 383 w 5282"/>
                <a:gd name="T1" fmla="*/ 3127 h 4566"/>
                <a:gd name="T2" fmla="*/ 4899 w 5282"/>
                <a:gd name="T3" fmla="*/ 384 h 4566"/>
                <a:gd name="T4" fmla="*/ 257 w 5282"/>
                <a:gd name="T5" fmla="*/ 0 h 4566"/>
                <a:gd name="T6" fmla="*/ 5072 w 5282"/>
                <a:gd name="T7" fmla="*/ 4 h 4566"/>
                <a:gd name="T8" fmla="*/ 5156 w 5282"/>
                <a:gd name="T9" fmla="*/ 36 h 4566"/>
                <a:gd name="T10" fmla="*/ 5221 w 5282"/>
                <a:gd name="T11" fmla="*/ 90 h 4566"/>
                <a:gd name="T12" fmla="*/ 5266 w 5282"/>
                <a:gd name="T13" fmla="*/ 168 h 4566"/>
                <a:gd name="T14" fmla="*/ 5282 w 5282"/>
                <a:gd name="T15" fmla="*/ 256 h 4566"/>
                <a:gd name="T16" fmla="*/ 5278 w 5282"/>
                <a:gd name="T17" fmla="*/ 3300 h 4566"/>
                <a:gd name="T18" fmla="*/ 5247 w 5282"/>
                <a:gd name="T19" fmla="*/ 3384 h 4566"/>
                <a:gd name="T20" fmla="*/ 5191 w 5282"/>
                <a:gd name="T21" fmla="*/ 3451 h 4566"/>
                <a:gd name="T22" fmla="*/ 5116 w 5282"/>
                <a:gd name="T23" fmla="*/ 3494 h 4566"/>
                <a:gd name="T24" fmla="*/ 5026 w 5282"/>
                <a:gd name="T25" fmla="*/ 3511 h 4566"/>
                <a:gd name="T26" fmla="*/ 3243 w 5282"/>
                <a:gd name="T27" fmla="*/ 4092 h 4566"/>
                <a:gd name="T28" fmla="*/ 3985 w 5282"/>
                <a:gd name="T29" fmla="*/ 4097 h 4566"/>
                <a:gd name="T30" fmla="*/ 4068 w 5282"/>
                <a:gd name="T31" fmla="*/ 4132 h 4566"/>
                <a:gd name="T32" fmla="*/ 4133 w 5282"/>
                <a:gd name="T33" fmla="*/ 4196 h 4566"/>
                <a:gd name="T34" fmla="*/ 4168 w 5282"/>
                <a:gd name="T35" fmla="*/ 4280 h 4566"/>
                <a:gd name="T36" fmla="*/ 4168 w 5282"/>
                <a:gd name="T37" fmla="*/ 4376 h 4566"/>
                <a:gd name="T38" fmla="*/ 4133 w 5282"/>
                <a:gd name="T39" fmla="*/ 4462 h 4566"/>
                <a:gd name="T40" fmla="*/ 4068 w 5282"/>
                <a:gd name="T41" fmla="*/ 4524 h 4566"/>
                <a:gd name="T42" fmla="*/ 3985 w 5282"/>
                <a:gd name="T43" fmla="*/ 4561 h 4566"/>
                <a:gd name="T44" fmla="*/ 1345 w 5282"/>
                <a:gd name="T45" fmla="*/ 4566 h 4566"/>
                <a:gd name="T46" fmla="*/ 1254 w 5282"/>
                <a:gd name="T47" fmla="*/ 4547 h 4566"/>
                <a:gd name="T48" fmla="*/ 1179 w 5282"/>
                <a:gd name="T49" fmla="*/ 4495 h 4566"/>
                <a:gd name="T50" fmla="*/ 1127 w 5282"/>
                <a:gd name="T51" fmla="*/ 4421 h 4566"/>
                <a:gd name="T52" fmla="*/ 1110 w 5282"/>
                <a:gd name="T53" fmla="*/ 4328 h 4566"/>
                <a:gd name="T54" fmla="*/ 1127 w 5282"/>
                <a:gd name="T55" fmla="*/ 4237 h 4566"/>
                <a:gd name="T56" fmla="*/ 1179 w 5282"/>
                <a:gd name="T57" fmla="*/ 4161 h 4566"/>
                <a:gd name="T58" fmla="*/ 1254 w 5282"/>
                <a:gd name="T59" fmla="*/ 4110 h 4566"/>
                <a:gd name="T60" fmla="*/ 1345 w 5282"/>
                <a:gd name="T61" fmla="*/ 4092 h 4566"/>
                <a:gd name="T62" fmla="*/ 2040 w 5282"/>
                <a:gd name="T63" fmla="*/ 3511 h 4566"/>
                <a:gd name="T64" fmla="*/ 210 w 5282"/>
                <a:gd name="T65" fmla="*/ 3507 h 4566"/>
                <a:gd name="T66" fmla="*/ 127 w 5282"/>
                <a:gd name="T67" fmla="*/ 3475 h 4566"/>
                <a:gd name="T68" fmla="*/ 61 w 5282"/>
                <a:gd name="T69" fmla="*/ 3419 h 4566"/>
                <a:gd name="T70" fmla="*/ 16 w 5282"/>
                <a:gd name="T71" fmla="*/ 3343 h 4566"/>
                <a:gd name="T72" fmla="*/ 0 w 5282"/>
                <a:gd name="T73" fmla="*/ 3255 h 4566"/>
                <a:gd name="T74" fmla="*/ 5 w 5282"/>
                <a:gd name="T75" fmla="*/ 211 h 4566"/>
                <a:gd name="T76" fmla="*/ 35 w 5282"/>
                <a:gd name="T77" fmla="*/ 127 h 4566"/>
                <a:gd name="T78" fmla="*/ 91 w 5282"/>
                <a:gd name="T79" fmla="*/ 60 h 4566"/>
                <a:gd name="T80" fmla="*/ 167 w 5282"/>
                <a:gd name="T81" fmla="*/ 17 h 4566"/>
                <a:gd name="T82" fmla="*/ 257 w 5282"/>
                <a:gd name="T83" fmla="*/ 0 h 4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282" h="4566">
                  <a:moveTo>
                    <a:pt x="383" y="384"/>
                  </a:moveTo>
                  <a:lnTo>
                    <a:pt x="383" y="3127"/>
                  </a:lnTo>
                  <a:lnTo>
                    <a:pt x="4899" y="3127"/>
                  </a:lnTo>
                  <a:lnTo>
                    <a:pt x="4899" y="384"/>
                  </a:lnTo>
                  <a:lnTo>
                    <a:pt x="383" y="384"/>
                  </a:lnTo>
                  <a:close/>
                  <a:moveTo>
                    <a:pt x="257" y="0"/>
                  </a:moveTo>
                  <a:lnTo>
                    <a:pt x="5026" y="0"/>
                  </a:lnTo>
                  <a:lnTo>
                    <a:pt x="5072" y="4"/>
                  </a:lnTo>
                  <a:lnTo>
                    <a:pt x="5116" y="17"/>
                  </a:lnTo>
                  <a:lnTo>
                    <a:pt x="5156" y="36"/>
                  </a:lnTo>
                  <a:lnTo>
                    <a:pt x="5191" y="60"/>
                  </a:lnTo>
                  <a:lnTo>
                    <a:pt x="5221" y="90"/>
                  </a:lnTo>
                  <a:lnTo>
                    <a:pt x="5247" y="127"/>
                  </a:lnTo>
                  <a:lnTo>
                    <a:pt x="5266" y="168"/>
                  </a:lnTo>
                  <a:lnTo>
                    <a:pt x="5278" y="211"/>
                  </a:lnTo>
                  <a:lnTo>
                    <a:pt x="5282" y="256"/>
                  </a:lnTo>
                  <a:lnTo>
                    <a:pt x="5282" y="3255"/>
                  </a:lnTo>
                  <a:lnTo>
                    <a:pt x="5278" y="3300"/>
                  </a:lnTo>
                  <a:lnTo>
                    <a:pt x="5266" y="3343"/>
                  </a:lnTo>
                  <a:lnTo>
                    <a:pt x="5247" y="3384"/>
                  </a:lnTo>
                  <a:lnTo>
                    <a:pt x="5221" y="3419"/>
                  </a:lnTo>
                  <a:lnTo>
                    <a:pt x="5191" y="3451"/>
                  </a:lnTo>
                  <a:lnTo>
                    <a:pt x="5156" y="3475"/>
                  </a:lnTo>
                  <a:lnTo>
                    <a:pt x="5116" y="3494"/>
                  </a:lnTo>
                  <a:lnTo>
                    <a:pt x="5072" y="3507"/>
                  </a:lnTo>
                  <a:lnTo>
                    <a:pt x="5026" y="3511"/>
                  </a:lnTo>
                  <a:lnTo>
                    <a:pt x="3243" y="3511"/>
                  </a:lnTo>
                  <a:lnTo>
                    <a:pt x="3243" y="4092"/>
                  </a:lnTo>
                  <a:lnTo>
                    <a:pt x="3937" y="4092"/>
                  </a:lnTo>
                  <a:lnTo>
                    <a:pt x="3985" y="4097"/>
                  </a:lnTo>
                  <a:lnTo>
                    <a:pt x="4028" y="4110"/>
                  </a:lnTo>
                  <a:lnTo>
                    <a:pt x="4068" y="4132"/>
                  </a:lnTo>
                  <a:lnTo>
                    <a:pt x="4104" y="4161"/>
                  </a:lnTo>
                  <a:lnTo>
                    <a:pt x="4133" y="4196"/>
                  </a:lnTo>
                  <a:lnTo>
                    <a:pt x="4155" y="4237"/>
                  </a:lnTo>
                  <a:lnTo>
                    <a:pt x="4168" y="4280"/>
                  </a:lnTo>
                  <a:lnTo>
                    <a:pt x="4173" y="4328"/>
                  </a:lnTo>
                  <a:lnTo>
                    <a:pt x="4168" y="4376"/>
                  </a:lnTo>
                  <a:lnTo>
                    <a:pt x="4155" y="4421"/>
                  </a:lnTo>
                  <a:lnTo>
                    <a:pt x="4133" y="4462"/>
                  </a:lnTo>
                  <a:lnTo>
                    <a:pt x="4104" y="4495"/>
                  </a:lnTo>
                  <a:lnTo>
                    <a:pt x="4068" y="4524"/>
                  </a:lnTo>
                  <a:lnTo>
                    <a:pt x="4028" y="4547"/>
                  </a:lnTo>
                  <a:lnTo>
                    <a:pt x="3985" y="4561"/>
                  </a:lnTo>
                  <a:lnTo>
                    <a:pt x="3937" y="4566"/>
                  </a:lnTo>
                  <a:lnTo>
                    <a:pt x="1345" y="4566"/>
                  </a:lnTo>
                  <a:lnTo>
                    <a:pt x="1297" y="4561"/>
                  </a:lnTo>
                  <a:lnTo>
                    <a:pt x="1254" y="4547"/>
                  </a:lnTo>
                  <a:lnTo>
                    <a:pt x="1214" y="4524"/>
                  </a:lnTo>
                  <a:lnTo>
                    <a:pt x="1179" y="4495"/>
                  </a:lnTo>
                  <a:lnTo>
                    <a:pt x="1150" y="4462"/>
                  </a:lnTo>
                  <a:lnTo>
                    <a:pt x="1127" y="4421"/>
                  </a:lnTo>
                  <a:lnTo>
                    <a:pt x="1115" y="4376"/>
                  </a:lnTo>
                  <a:lnTo>
                    <a:pt x="1110" y="4328"/>
                  </a:lnTo>
                  <a:lnTo>
                    <a:pt x="1115" y="4280"/>
                  </a:lnTo>
                  <a:lnTo>
                    <a:pt x="1127" y="4237"/>
                  </a:lnTo>
                  <a:lnTo>
                    <a:pt x="1150" y="4196"/>
                  </a:lnTo>
                  <a:lnTo>
                    <a:pt x="1179" y="4161"/>
                  </a:lnTo>
                  <a:lnTo>
                    <a:pt x="1214" y="4132"/>
                  </a:lnTo>
                  <a:lnTo>
                    <a:pt x="1254" y="4110"/>
                  </a:lnTo>
                  <a:lnTo>
                    <a:pt x="1297" y="4097"/>
                  </a:lnTo>
                  <a:lnTo>
                    <a:pt x="1345" y="4092"/>
                  </a:lnTo>
                  <a:lnTo>
                    <a:pt x="2040" y="4092"/>
                  </a:lnTo>
                  <a:lnTo>
                    <a:pt x="2040" y="3511"/>
                  </a:lnTo>
                  <a:lnTo>
                    <a:pt x="257" y="3511"/>
                  </a:lnTo>
                  <a:lnTo>
                    <a:pt x="210" y="3507"/>
                  </a:lnTo>
                  <a:lnTo>
                    <a:pt x="167" y="3494"/>
                  </a:lnTo>
                  <a:lnTo>
                    <a:pt x="127" y="3475"/>
                  </a:lnTo>
                  <a:lnTo>
                    <a:pt x="91" y="3451"/>
                  </a:lnTo>
                  <a:lnTo>
                    <a:pt x="61" y="3419"/>
                  </a:lnTo>
                  <a:lnTo>
                    <a:pt x="35" y="3384"/>
                  </a:lnTo>
                  <a:lnTo>
                    <a:pt x="16" y="3343"/>
                  </a:lnTo>
                  <a:lnTo>
                    <a:pt x="5" y="3300"/>
                  </a:lnTo>
                  <a:lnTo>
                    <a:pt x="0" y="3255"/>
                  </a:lnTo>
                  <a:lnTo>
                    <a:pt x="0" y="256"/>
                  </a:lnTo>
                  <a:lnTo>
                    <a:pt x="5" y="211"/>
                  </a:lnTo>
                  <a:lnTo>
                    <a:pt x="16" y="168"/>
                  </a:lnTo>
                  <a:lnTo>
                    <a:pt x="35" y="127"/>
                  </a:lnTo>
                  <a:lnTo>
                    <a:pt x="61" y="90"/>
                  </a:lnTo>
                  <a:lnTo>
                    <a:pt x="91" y="60"/>
                  </a:lnTo>
                  <a:lnTo>
                    <a:pt x="127" y="36"/>
                  </a:lnTo>
                  <a:lnTo>
                    <a:pt x="167" y="17"/>
                  </a:lnTo>
                  <a:lnTo>
                    <a:pt x="210" y="4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27" name="Freeform 1011"/>
            <p:cNvSpPr/>
            <p:nvPr/>
          </p:nvSpPr>
          <p:spPr bwMode="auto">
            <a:xfrm>
              <a:off x="-3422" y="648"/>
              <a:ext cx="560" cy="539"/>
            </a:xfrm>
            <a:custGeom>
              <a:avLst/>
              <a:gdLst>
                <a:gd name="T0" fmla="*/ 964 w 1121"/>
                <a:gd name="T1" fmla="*/ 0 h 1078"/>
                <a:gd name="T2" fmla="*/ 993 w 1121"/>
                <a:gd name="T3" fmla="*/ 4 h 1078"/>
                <a:gd name="T4" fmla="*/ 1022 w 1121"/>
                <a:gd name="T5" fmla="*/ 12 h 1078"/>
                <a:gd name="T6" fmla="*/ 1048 w 1121"/>
                <a:gd name="T7" fmla="*/ 26 h 1078"/>
                <a:gd name="T8" fmla="*/ 1073 w 1121"/>
                <a:gd name="T9" fmla="*/ 45 h 1078"/>
                <a:gd name="T10" fmla="*/ 1094 w 1121"/>
                <a:gd name="T11" fmla="*/ 69 h 1078"/>
                <a:gd name="T12" fmla="*/ 1108 w 1121"/>
                <a:gd name="T13" fmla="*/ 97 h 1078"/>
                <a:gd name="T14" fmla="*/ 1118 w 1121"/>
                <a:gd name="T15" fmla="*/ 126 h 1078"/>
                <a:gd name="T16" fmla="*/ 1121 w 1121"/>
                <a:gd name="T17" fmla="*/ 158 h 1078"/>
                <a:gd name="T18" fmla="*/ 1121 w 1121"/>
                <a:gd name="T19" fmla="*/ 161 h 1078"/>
                <a:gd name="T20" fmla="*/ 1116 w 1121"/>
                <a:gd name="T21" fmla="*/ 198 h 1078"/>
                <a:gd name="T22" fmla="*/ 1105 w 1121"/>
                <a:gd name="T23" fmla="*/ 230 h 1078"/>
                <a:gd name="T24" fmla="*/ 1086 w 1121"/>
                <a:gd name="T25" fmla="*/ 261 h 1078"/>
                <a:gd name="T26" fmla="*/ 1060 w 1121"/>
                <a:gd name="T27" fmla="*/ 285 h 1078"/>
                <a:gd name="T28" fmla="*/ 1030 w 1121"/>
                <a:gd name="T29" fmla="*/ 304 h 1078"/>
                <a:gd name="T30" fmla="*/ 525 w 1121"/>
                <a:gd name="T31" fmla="*/ 538 h 1078"/>
                <a:gd name="T32" fmla="*/ 1030 w 1121"/>
                <a:gd name="T33" fmla="*/ 775 h 1078"/>
                <a:gd name="T34" fmla="*/ 1060 w 1121"/>
                <a:gd name="T35" fmla="*/ 792 h 1078"/>
                <a:gd name="T36" fmla="*/ 1086 w 1121"/>
                <a:gd name="T37" fmla="*/ 818 h 1078"/>
                <a:gd name="T38" fmla="*/ 1105 w 1121"/>
                <a:gd name="T39" fmla="*/ 847 h 1078"/>
                <a:gd name="T40" fmla="*/ 1116 w 1121"/>
                <a:gd name="T41" fmla="*/ 881 h 1078"/>
                <a:gd name="T42" fmla="*/ 1121 w 1121"/>
                <a:gd name="T43" fmla="*/ 916 h 1078"/>
                <a:gd name="T44" fmla="*/ 1121 w 1121"/>
                <a:gd name="T45" fmla="*/ 921 h 1078"/>
                <a:gd name="T46" fmla="*/ 1118 w 1121"/>
                <a:gd name="T47" fmla="*/ 953 h 1078"/>
                <a:gd name="T48" fmla="*/ 1108 w 1121"/>
                <a:gd name="T49" fmla="*/ 982 h 1078"/>
                <a:gd name="T50" fmla="*/ 1094 w 1121"/>
                <a:gd name="T51" fmla="*/ 1009 h 1078"/>
                <a:gd name="T52" fmla="*/ 1073 w 1121"/>
                <a:gd name="T53" fmla="*/ 1033 h 1078"/>
                <a:gd name="T54" fmla="*/ 1048 w 1121"/>
                <a:gd name="T55" fmla="*/ 1053 h 1078"/>
                <a:gd name="T56" fmla="*/ 1022 w 1121"/>
                <a:gd name="T57" fmla="*/ 1067 h 1078"/>
                <a:gd name="T58" fmla="*/ 993 w 1121"/>
                <a:gd name="T59" fmla="*/ 1075 h 1078"/>
                <a:gd name="T60" fmla="*/ 964 w 1121"/>
                <a:gd name="T61" fmla="*/ 1078 h 1078"/>
                <a:gd name="T62" fmla="*/ 930 w 1121"/>
                <a:gd name="T63" fmla="*/ 1073 h 1078"/>
                <a:gd name="T64" fmla="*/ 898 w 1121"/>
                <a:gd name="T65" fmla="*/ 1064 h 1078"/>
                <a:gd name="T66" fmla="*/ 90 w 1121"/>
                <a:gd name="T67" fmla="*/ 688 h 1078"/>
                <a:gd name="T68" fmla="*/ 60 w 1121"/>
                <a:gd name="T69" fmla="*/ 669 h 1078"/>
                <a:gd name="T70" fmla="*/ 36 w 1121"/>
                <a:gd name="T71" fmla="*/ 643 h 1078"/>
                <a:gd name="T72" fmla="*/ 16 w 1121"/>
                <a:gd name="T73" fmla="*/ 614 h 1078"/>
                <a:gd name="T74" fmla="*/ 4 w 1121"/>
                <a:gd name="T75" fmla="*/ 580 h 1078"/>
                <a:gd name="T76" fmla="*/ 0 w 1121"/>
                <a:gd name="T77" fmla="*/ 545 h 1078"/>
                <a:gd name="T78" fmla="*/ 0 w 1121"/>
                <a:gd name="T79" fmla="*/ 534 h 1078"/>
                <a:gd name="T80" fmla="*/ 4 w 1121"/>
                <a:gd name="T81" fmla="*/ 498 h 1078"/>
                <a:gd name="T82" fmla="*/ 16 w 1121"/>
                <a:gd name="T83" fmla="*/ 465 h 1078"/>
                <a:gd name="T84" fmla="*/ 36 w 1121"/>
                <a:gd name="T85" fmla="*/ 434 h 1078"/>
                <a:gd name="T86" fmla="*/ 60 w 1121"/>
                <a:gd name="T87" fmla="*/ 410 h 1078"/>
                <a:gd name="T88" fmla="*/ 90 w 1121"/>
                <a:gd name="T89" fmla="*/ 391 h 1078"/>
                <a:gd name="T90" fmla="*/ 898 w 1121"/>
                <a:gd name="T91" fmla="*/ 15 h 1078"/>
                <a:gd name="T92" fmla="*/ 930 w 1121"/>
                <a:gd name="T93" fmla="*/ 5 h 1078"/>
                <a:gd name="T94" fmla="*/ 964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964" y="0"/>
                  </a:moveTo>
                  <a:lnTo>
                    <a:pt x="993" y="4"/>
                  </a:lnTo>
                  <a:lnTo>
                    <a:pt x="1022" y="12"/>
                  </a:lnTo>
                  <a:lnTo>
                    <a:pt x="1048" y="26"/>
                  </a:lnTo>
                  <a:lnTo>
                    <a:pt x="1073" y="45"/>
                  </a:lnTo>
                  <a:lnTo>
                    <a:pt x="1094" y="69"/>
                  </a:lnTo>
                  <a:lnTo>
                    <a:pt x="1108" y="97"/>
                  </a:lnTo>
                  <a:lnTo>
                    <a:pt x="1118" y="126"/>
                  </a:lnTo>
                  <a:lnTo>
                    <a:pt x="1121" y="158"/>
                  </a:lnTo>
                  <a:lnTo>
                    <a:pt x="1121" y="161"/>
                  </a:lnTo>
                  <a:lnTo>
                    <a:pt x="1116" y="198"/>
                  </a:lnTo>
                  <a:lnTo>
                    <a:pt x="1105" y="230"/>
                  </a:lnTo>
                  <a:lnTo>
                    <a:pt x="1086" y="261"/>
                  </a:lnTo>
                  <a:lnTo>
                    <a:pt x="1060" y="285"/>
                  </a:lnTo>
                  <a:lnTo>
                    <a:pt x="1030" y="304"/>
                  </a:lnTo>
                  <a:lnTo>
                    <a:pt x="525" y="538"/>
                  </a:lnTo>
                  <a:lnTo>
                    <a:pt x="1030" y="775"/>
                  </a:lnTo>
                  <a:lnTo>
                    <a:pt x="1060" y="792"/>
                  </a:lnTo>
                  <a:lnTo>
                    <a:pt x="1086" y="818"/>
                  </a:lnTo>
                  <a:lnTo>
                    <a:pt x="1105" y="847"/>
                  </a:lnTo>
                  <a:lnTo>
                    <a:pt x="1116" y="881"/>
                  </a:lnTo>
                  <a:lnTo>
                    <a:pt x="1121" y="916"/>
                  </a:lnTo>
                  <a:lnTo>
                    <a:pt x="1121" y="921"/>
                  </a:lnTo>
                  <a:lnTo>
                    <a:pt x="1118" y="953"/>
                  </a:lnTo>
                  <a:lnTo>
                    <a:pt x="1108" y="982"/>
                  </a:lnTo>
                  <a:lnTo>
                    <a:pt x="1094" y="1009"/>
                  </a:lnTo>
                  <a:lnTo>
                    <a:pt x="1073" y="1033"/>
                  </a:lnTo>
                  <a:lnTo>
                    <a:pt x="1048" y="1053"/>
                  </a:lnTo>
                  <a:lnTo>
                    <a:pt x="1022" y="1067"/>
                  </a:lnTo>
                  <a:lnTo>
                    <a:pt x="993" y="1075"/>
                  </a:lnTo>
                  <a:lnTo>
                    <a:pt x="964" y="1078"/>
                  </a:lnTo>
                  <a:lnTo>
                    <a:pt x="930" y="1073"/>
                  </a:lnTo>
                  <a:lnTo>
                    <a:pt x="898" y="1064"/>
                  </a:lnTo>
                  <a:lnTo>
                    <a:pt x="90" y="688"/>
                  </a:lnTo>
                  <a:lnTo>
                    <a:pt x="60" y="669"/>
                  </a:lnTo>
                  <a:lnTo>
                    <a:pt x="36" y="643"/>
                  </a:lnTo>
                  <a:lnTo>
                    <a:pt x="16" y="614"/>
                  </a:lnTo>
                  <a:lnTo>
                    <a:pt x="4" y="580"/>
                  </a:lnTo>
                  <a:lnTo>
                    <a:pt x="0" y="545"/>
                  </a:lnTo>
                  <a:lnTo>
                    <a:pt x="0" y="534"/>
                  </a:lnTo>
                  <a:lnTo>
                    <a:pt x="4" y="498"/>
                  </a:lnTo>
                  <a:lnTo>
                    <a:pt x="16" y="465"/>
                  </a:lnTo>
                  <a:lnTo>
                    <a:pt x="36" y="434"/>
                  </a:lnTo>
                  <a:lnTo>
                    <a:pt x="60" y="410"/>
                  </a:lnTo>
                  <a:lnTo>
                    <a:pt x="90" y="391"/>
                  </a:lnTo>
                  <a:lnTo>
                    <a:pt x="898" y="15"/>
                  </a:lnTo>
                  <a:lnTo>
                    <a:pt x="930" y="5"/>
                  </a:lnTo>
                  <a:lnTo>
                    <a:pt x="9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28" name="Freeform 1012"/>
            <p:cNvSpPr/>
            <p:nvPr/>
          </p:nvSpPr>
          <p:spPr bwMode="auto">
            <a:xfrm>
              <a:off x="-2873" y="424"/>
              <a:ext cx="423" cy="982"/>
            </a:xfrm>
            <a:custGeom>
              <a:avLst/>
              <a:gdLst>
                <a:gd name="T0" fmla="*/ 686 w 847"/>
                <a:gd name="T1" fmla="*/ 0 h 1963"/>
                <a:gd name="T2" fmla="*/ 691 w 847"/>
                <a:gd name="T3" fmla="*/ 0 h 1963"/>
                <a:gd name="T4" fmla="*/ 728 w 847"/>
                <a:gd name="T5" fmla="*/ 3 h 1963"/>
                <a:gd name="T6" fmla="*/ 762 w 847"/>
                <a:gd name="T7" fmla="*/ 16 h 1963"/>
                <a:gd name="T8" fmla="*/ 792 w 847"/>
                <a:gd name="T9" fmla="*/ 37 h 1963"/>
                <a:gd name="T10" fmla="*/ 818 w 847"/>
                <a:gd name="T11" fmla="*/ 64 h 1963"/>
                <a:gd name="T12" fmla="*/ 835 w 847"/>
                <a:gd name="T13" fmla="*/ 96 h 1963"/>
                <a:gd name="T14" fmla="*/ 845 w 847"/>
                <a:gd name="T15" fmla="*/ 131 h 1963"/>
                <a:gd name="T16" fmla="*/ 847 w 847"/>
                <a:gd name="T17" fmla="*/ 168 h 1963"/>
                <a:gd name="T18" fmla="*/ 840 w 847"/>
                <a:gd name="T19" fmla="*/ 204 h 1963"/>
                <a:gd name="T20" fmla="*/ 309 w 847"/>
                <a:gd name="T21" fmla="*/ 1854 h 1963"/>
                <a:gd name="T22" fmla="*/ 295 w 847"/>
                <a:gd name="T23" fmla="*/ 1884 h 1963"/>
                <a:gd name="T24" fmla="*/ 276 w 847"/>
                <a:gd name="T25" fmla="*/ 1911 h 1963"/>
                <a:gd name="T26" fmla="*/ 252 w 847"/>
                <a:gd name="T27" fmla="*/ 1934 h 1963"/>
                <a:gd name="T28" fmla="*/ 224 w 847"/>
                <a:gd name="T29" fmla="*/ 1950 h 1963"/>
                <a:gd name="T30" fmla="*/ 192 w 847"/>
                <a:gd name="T31" fmla="*/ 1960 h 1963"/>
                <a:gd name="T32" fmla="*/ 160 w 847"/>
                <a:gd name="T33" fmla="*/ 1963 h 1963"/>
                <a:gd name="T34" fmla="*/ 155 w 847"/>
                <a:gd name="T35" fmla="*/ 1963 h 1963"/>
                <a:gd name="T36" fmla="*/ 118 w 847"/>
                <a:gd name="T37" fmla="*/ 1960 h 1963"/>
                <a:gd name="T38" fmla="*/ 85 w 847"/>
                <a:gd name="T39" fmla="*/ 1947 h 1963"/>
                <a:gd name="T40" fmla="*/ 54 w 847"/>
                <a:gd name="T41" fmla="*/ 1926 h 1963"/>
                <a:gd name="T42" fmla="*/ 29 w 847"/>
                <a:gd name="T43" fmla="*/ 1899 h 1963"/>
                <a:gd name="T44" fmla="*/ 11 w 847"/>
                <a:gd name="T45" fmla="*/ 1866 h 1963"/>
                <a:gd name="T46" fmla="*/ 1 w 847"/>
                <a:gd name="T47" fmla="*/ 1831 h 1963"/>
                <a:gd name="T48" fmla="*/ 0 w 847"/>
                <a:gd name="T49" fmla="*/ 1794 h 1963"/>
                <a:gd name="T50" fmla="*/ 6 w 847"/>
                <a:gd name="T51" fmla="*/ 1759 h 1963"/>
                <a:gd name="T52" fmla="*/ 537 w 847"/>
                <a:gd name="T53" fmla="*/ 109 h 1963"/>
                <a:gd name="T54" fmla="*/ 551 w 847"/>
                <a:gd name="T55" fmla="*/ 77 h 1963"/>
                <a:gd name="T56" fmla="*/ 571 w 847"/>
                <a:gd name="T57" fmla="*/ 51 h 1963"/>
                <a:gd name="T58" fmla="*/ 595 w 847"/>
                <a:gd name="T59" fmla="*/ 29 h 1963"/>
                <a:gd name="T60" fmla="*/ 622 w 847"/>
                <a:gd name="T61" fmla="*/ 13 h 1963"/>
                <a:gd name="T62" fmla="*/ 654 w 847"/>
                <a:gd name="T63" fmla="*/ 3 h 1963"/>
                <a:gd name="T64" fmla="*/ 686 w 847"/>
                <a:gd name="T65" fmla="*/ 0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7" h="1963">
                  <a:moveTo>
                    <a:pt x="686" y="0"/>
                  </a:moveTo>
                  <a:lnTo>
                    <a:pt x="691" y="0"/>
                  </a:lnTo>
                  <a:lnTo>
                    <a:pt x="728" y="3"/>
                  </a:lnTo>
                  <a:lnTo>
                    <a:pt x="762" y="16"/>
                  </a:lnTo>
                  <a:lnTo>
                    <a:pt x="792" y="37"/>
                  </a:lnTo>
                  <a:lnTo>
                    <a:pt x="818" y="64"/>
                  </a:lnTo>
                  <a:lnTo>
                    <a:pt x="835" y="96"/>
                  </a:lnTo>
                  <a:lnTo>
                    <a:pt x="845" y="131"/>
                  </a:lnTo>
                  <a:lnTo>
                    <a:pt x="847" y="168"/>
                  </a:lnTo>
                  <a:lnTo>
                    <a:pt x="840" y="204"/>
                  </a:lnTo>
                  <a:lnTo>
                    <a:pt x="309" y="1854"/>
                  </a:lnTo>
                  <a:lnTo>
                    <a:pt x="295" y="1884"/>
                  </a:lnTo>
                  <a:lnTo>
                    <a:pt x="276" y="1911"/>
                  </a:lnTo>
                  <a:lnTo>
                    <a:pt x="252" y="1934"/>
                  </a:lnTo>
                  <a:lnTo>
                    <a:pt x="224" y="1950"/>
                  </a:lnTo>
                  <a:lnTo>
                    <a:pt x="192" y="1960"/>
                  </a:lnTo>
                  <a:lnTo>
                    <a:pt x="160" y="1963"/>
                  </a:lnTo>
                  <a:lnTo>
                    <a:pt x="155" y="1963"/>
                  </a:lnTo>
                  <a:lnTo>
                    <a:pt x="118" y="1960"/>
                  </a:lnTo>
                  <a:lnTo>
                    <a:pt x="85" y="1947"/>
                  </a:lnTo>
                  <a:lnTo>
                    <a:pt x="54" y="1926"/>
                  </a:lnTo>
                  <a:lnTo>
                    <a:pt x="29" y="1899"/>
                  </a:lnTo>
                  <a:lnTo>
                    <a:pt x="11" y="1866"/>
                  </a:lnTo>
                  <a:lnTo>
                    <a:pt x="1" y="1831"/>
                  </a:lnTo>
                  <a:lnTo>
                    <a:pt x="0" y="1794"/>
                  </a:lnTo>
                  <a:lnTo>
                    <a:pt x="6" y="1759"/>
                  </a:lnTo>
                  <a:lnTo>
                    <a:pt x="537" y="109"/>
                  </a:lnTo>
                  <a:lnTo>
                    <a:pt x="551" y="77"/>
                  </a:lnTo>
                  <a:lnTo>
                    <a:pt x="571" y="51"/>
                  </a:lnTo>
                  <a:lnTo>
                    <a:pt x="595" y="29"/>
                  </a:lnTo>
                  <a:lnTo>
                    <a:pt x="622" y="13"/>
                  </a:lnTo>
                  <a:lnTo>
                    <a:pt x="654" y="3"/>
                  </a:lnTo>
                  <a:lnTo>
                    <a:pt x="6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29" name="Freeform 1013"/>
            <p:cNvSpPr/>
            <p:nvPr/>
          </p:nvSpPr>
          <p:spPr bwMode="auto">
            <a:xfrm>
              <a:off x="-2461" y="648"/>
              <a:ext cx="561" cy="539"/>
            </a:xfrm>
            <a:custGeom>
              <a:avLst/>
              <a:gdLst>
                <a:gd name="T0" fmla="*/ 157 w 1121"/>
                <a:gd name="T1" fmla="*/ 0 h 1078"/>
                <a:gd name="T2" fmla="*/ 191 w 1121"/>
                <a:gd name="T3" fmla="*/ 5 h 1078"/>
                <a:gd name="T4" fmla="*/ 223 w 1121"/>
                <a:gd name="T5" fmla="*/ 15 h 1078"/>
                <a:gd name="T6" fmla="*/ 1031 w 1121"/>
                <a:gd name="T7" fmla="*/ 391 h 1078"/>
                <a:gd name="T8" fmla="*/ 1062 w 1121"/>
                <a:gd name="T9" fmla="*/ 410 h 1078"/>
                <a:gd name="T10" fmla="*/ 1086 w 1121"/>
                <a:gd name="T11" fmla="*/ 434 h 1078"/>
                <a:gd name="T12" fmla="*/ 1105 w 1121"/>
                <a:gd name="T13" fmla="*/ 465 h 1078"/>
                <a:gd name="T14" fmla="*/ 1118 w 1121"/>
                <a:gd name="T15" fmla="*/ 498 h 1078"/>
                <a:gd name="T16" fmla="*/ 1121 w 1121"/>
                <a:gd name="T17" fmla="*/ 534 h 1078"/>
                <a:gd name="T18" fmla="*/ 1121 w 1121"/>
                <a:gd name="T19" fmla="*/ 545 h 1078"/>
                <a:gd name="T20" fmla="*/ 1118 w 1121"/>
                <a:gd name="T21" fmla="*/ 580 h 1078"/>
                <a:gd name="T22" fmla="*/ 1105 w 1121"/>
                <a:gd name="T23" fmla="*/ 614 h 1078"/>
                <a:gd name="T24" fmla="*/ 1086 w 1121"/>
                <a:gd name="T25" fmla="*/ 643 h 1078"/>
                <a:gd name="T26" fmla="*/ 1062 w 1121"/>
                <a:gd name="T27" fmla="*/ 669 h 1078"/>
                <a:gd name="T28" fmla="*/ 1031 w 1121"/>
                <a:gd name="T29" fmla="*/ 688 h 1078"/>
                <a:gd name="T30" fmla="*/ 223 w 1121"/>
                <a:gd name="T31" fmla="*/ 1064 h 1078"/>
                <a:gd name="T32" fmla="*/ 191 w 1121"/>
                <a:gd name="T33" fmla="*/ 1073 h 1078"/>
                <a:gd name="T34" fmla="*/ 157 w 1121"/>
                <a:gd name="T35" fmla="*/ 1078 h 1078"/>
                <a:gd name="T36" fmla="*/ 128 w 1121"/>
                <a:gd name="T37" fmla="*/ 1075 h 1078"/>
                <a:gd name="T38" fmla="*/ 100 w 1121"/>
                <a:gd name="T39" fmla="*/ 1067 h 1078"/>
                <a:gd name="T40" fmla="*/ 74 w 1121"/>
                <a:gd name="T41" fmla="*/ 1053 h 1078"/>
                <a:gd name="T42" fmla="*/ 48 w 1121"/>
                <a:gd name="T43" fmla="*/ 1033 h 1078"/>
                <a:gd name="T44" fmla="*/ 27 w 1121"/>
                <a:gd name="T45" fmla="*/ 1009 h 1078"/>
                <a:gd name="T46" fmla="*/ 13 w 1121"/>
                <a:gd name="T47" fmla="*/ 982 h 1078"/>
                <a:gd name="T48" fmla="*/ 3 w 1121"/>
                <a:gd name="T49" fmla="*/ 953 h 1078"/>
                <a:gd name="T50" fmla="*/ 0 w 1121"/>
                <a:gd name="T51" fmla="*/ 921 h 1078"/>
                <a:gd name="T52" fmla="*/ 0 w 1121"/>
                <a:gd name="T53" fmla="*/ 916 h 1078"/>
                <a:gd name="T54" fmla="*/ 5 w 1121"/>
                <a:gd name="T55" fmla="*/ 881 h 1078"/>
                <a:gd name="T56" fmla="*/ 16 w 1121"/>
                <a:gd name="T57" fmla="*/ 847 h 1078"/>
                <a:gd name="T58" fmla="*/ 35 w 1121"/>
                <a:gd name="T59" fmla="*/ 818 h 1078"/>
                <a:gd name="T60" fmla="*/ 61 w 1121"/>
                <a:gd name="T61" fmla="*/ 792 h 1078"/>
                <a:gd name="T62" fmla="*/ 92 w 1121"/>
                <a:gd name="T63" fmla="*/ 775 h 1078"/>
                <a:gd name="T64" fmla="*/ 597 w 1121"/>
                <a:gd name="T65" fmla="*/ 538 h 1078"/>
                <a:gd name="T66" fmla="*/ 92 w 1121"/>
                <a:gd name="T67" fmla="*/ 304 h 1078"/>
                <a:gd name="T68" fmla="*/ 61 w 1121"/>
                <a:gd name="T69" fmla="*/ 285 h 1078"/>
                <a:gd name="T70" fmla="*/ 35 w 1121"/>
                <a:gd name="T71" fmla="*/ 261 h 1078"/>
                <a:gd name="T72" fmla="*/ 16 w 1121"/>
                <a:gd name="T73" fmla="*/ 230 h 1078"/>
                <a:gd name="T74" fmla="*/ 5 w 1121"/>
                <a:gd name="T75" fmla="*/ 198 h 1078"/>
                <a:gd name="T76" fmla="*/ 0 w 1121"/>
                <a:gd name="T77" fmla="*/ 161 h 1078"/>
                <a:gd name="T78" fmla="*/ 0 w 1121"/>
                <a:gd name="T79" fmla="*/ 158 h 1078"/>
                <a:gd name="T80" fmla="*/ 3 w 1121"/>
                <a:gd name="T81" fmla="*/ 126 h 1078"/>
                <a:gd name="T82" fmla="*/ 13 w 1121"/>
                <a:gd name="T83" fmla="*/ 97 h 1078"/>
                <a:gd name="T84" fmla="*/ 27 w 1121"/>
                <a:gd name="T85" fmla="*/ 69 h 1078"/>
                <a:gd name="T86" fmla="*/ 48 w 1121"/>
                <a:gd name="T87" fmla="*/ 45 h 1078"/>
                <a:gd name="T88" fmla="*/ 74 w 1121"/>
                <a:gd name="T89" fmla="*/ 24 h 1078"/>
                <a:gd name="T90" fmla="*/ 100 w 1121"/>
                <a:gd name="T91" fmla="*/ 12 h 1078"/>
                <a:gd name="T92" fmla="*/ 128 w 1121"/>
                <a:gd name="T93" fmla="*/ 4 h 1078"/>
                <a:gd name="T94" fmla="*/ 157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157" y="0"/>
                  </a:moveTo>
                  <a:lnTo>
                    <a:pt x="191" y="5"/>
                  </a:lnTo>
                  <a:lnTo>
                    <a:pt x="223" y="15"/>
                  </a:lnTo>
                  <a:lnTo>
                    <a:pt x="1031" y="391"/>
                  </a:lnTo>
                  <a:lnTo>
                    <a:pt x="1062" y="410"/>
                  </a:lnTo>
                  <a:lnTo>
                    <a:pt x="1086" y="434"/>
                  </a:lnTo>
                  <a:lnTo>
                    <a:pt x="1105" y="465"/>
                  </a:lnTo>
                  <a:lnTo>
                    <a:pt x="1118" y="498"/>
                  </a:lnTo>
                  <a:lnTo>
                    <a:pt x="1121" y="534"/>
                  </a:lnTo>
                  <a:lnTo>
                    <a:pt x="1121" y="545"/>
                  </a:lnTo>
                  <a:lnTo>
                    <a:pt x="1118" y="580"/>
                  </a:lnTo>
                  <a:lnTo>
                    <a:pt x="1105" y="614"/>
                  </a:lnTo>
                  <a:lnTo>
                    <a:pt x="1086" y="643"/>
                  </a:lnTo>
                  <a:lnTo>
                    <a:pt x="1062" y="669"/>
                  </a:lnTo>
                  <a:lnTo>
                    <a:pt x="1031" y="688"/>
                  </a:lnTo>
                  <a:lnTo>
                    <a:pt x="223" y="1064"/>
                  </a:lnTo>
                  <a:lnTo>
                    <a:pt x="191" y="1073"/>
                  </a:lnTo>
                  <a:lnTo>
                    <a:pt x="157" y="1078"/>
                  </a:lnTo>
                  <a:lnTo>
                    <a:pt x="128" y="1075"/>
                  </a:lnTo>
                  <a:lnTo>
                    <a:pt x="100" y="1067"/>
                  </a:lnTo>
                  <a:lnTo>
                    <a:pt x="74" y="1053"/>
                  </a:lnTo>
                  <a:lnTo>
                    <a:pt x="48" y="1033"/>
                  </a:lnTo>
                  <a:lnTo>
                    <a:pt x="27" y="1009"/>
                  </a:lnTo>
                  <a:lnTo>
                    <a:pt x="13" y="982"/>
                  </a:lnTo>
                  <a:lnTo>
                    <a:pt x="3" y="953"/>
                  </a:lnTo>
                  <a:lnTo>
                    <a:pt x="0" y="921"/>
                  </a:lnTo>
                  <a:lnTo>
                    <a:pt x="0" y="916"/>
                  </a:lnTo>
                  <a:lnTo>
                    <a:pt x="5" y="881"/>
                  </a:lnTo>
                  <a:lnTo>
                    <a:pt x="16" y="847"/>
                  </a:lnTo>
                  <a:lnTo>
                    <a:pt x="35" y="818"/>
                  </a:lnTo>
                  <a:lnTo>
                    <a:pt x="61" y="792"/>
                  </a:lnTo>
                  <a:lnTo>
                    <a:pt x="92" y="775"/>
                  </a:lnTo>
                  <a:lnTo>
                    <a:pt x="597" y="538"/>
                  </a:lnTo>
                  <a:lnTo>
                    <a:pt x="92" y="304"/>
                  </a:lnTo>
                  <a:lnTo>
                    <a:pt x="61" y="285"/>
                  </a:lnTo>
                  <a:lnTo>
                    <a:pt x="35" y="261"/>
                  </a:lnTo>
                  <a:lnTo>
                    <a:pt x="16" y="230"/>
                  </a:lnTo>
                  <a:lnTo>
                    <a:pt x="5" y="198"/>
                  </a:lnTo>
                  <a:lnTo>
                    <a:pt x="0" y="161"/>
                  </a:lnTo>
                  <a:lnTo>
                    <a:pt x="0" y="158"/>
                  </a:lnTo>
                  <a:lnTo>
                    <a:pt x="3" y="126"/>
                  </a:lnTo>
                  <a:lnTo>
                    <a:pt x="13" y="97"/>
                  </a:lnTo>
                  <a:lnTo>
                    <a:pt x="27" y="69"/>
                  </a:lnTo>
                  <a:lnTo>
                    <a:pt x="48" y="45"/>
                  </a:lnTo>
                  <a:lnTo>
                    <a:pt x="74" y="24"/>
                  </a:lnTo>
                  <a:lnTo>
                    <a:pt x="100" y="12"/>
                  </a:lnTo>
                  <a:lnTo>
                    <a:pt x="128" y="4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</p:grpSp>
      <p:sp>
        <p:nvSpPr>
          <p:cNvPr id="30" name="Text Box 29"/>
          <p:cNvSpPr txBox="1"/>
          <p:nvPr/>
        </p:nvSpPr>
        <p:spPr>
          <a:xfrm>
            <a:off x="5774690" y="3957320"/>
            <a:ext cx="657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 dirty="0">
                <a:solidFill>
                  <a:schemeClr val="accent2"/>
                </a:solidFill>
                <a:latin typeface="Arial Bold" panose="020B0604020202020204" charset="0"/>
                <a:cs typeface="Arial Bold" panose="020B0604020202020204" charset="0"/>
                <a:hlinkClick r:id="rId3" action="ppaction://hlinkfile"/>
              </a:rPr>
              <a:t>Show</a:t>
            </a:r>
            <a:endParaRPr lang="en-US" sz="1400" b="1" dirty="0">
              <a:solidFill>
                <a:schemeClr val="accent2"/>
              </a:solidFill>
              <a:latin typeface="Arial Bold" panose="020B0604020202020204" charset="0"/>
              <a:cs typeface="Arial Bold" panose="020B060402020202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桌子上的电脑和手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00"/>
          <a:stretch>
            <a:fillRect/>
          </a:stretch>
        </p:blipFill>
        <p:spPr>
          <a:xfrm>
            <a:off x="6787258" y="0"/>
            <a:ext cx="5404742" cy="6858000"/>
          </a:xfrm>
          <a:custGeom>
            <a:avLst/>
            <a:gdLst>
              <a:gd name="connsiteX0" fmla="*/ 0 w 5404742"/>
              <a:gd name="connsiteY0" fmla="*/ 0 h 6858000"/>
              <a:gd name="connsiteX1" fmla="*/ 5404742 w 5404742"/>
              <a:gd name="connsiteY1" fmla="*/ 0 h 6858000"/>
              <a:gd name="connsiteX2" fmla="*/ 5404742 w 5404742"/>
              <a:gd name="connsiteY2" fmla="*/ 6858000 h 6858000"/>
              <a:gd name="connsiteX3" fmla="*/ 0 w 54047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4742" h="6858000">
                <a:moveTo>
                  <a:pt x="0" y="0"/>
                </a:moveTo>
                <a:lnTo>
                  <a:pt x="5404742" y="0"/>
                </a:lnTo>
                <a:lnTo>
                  <a:pt x="540474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: Rounded Corners 20"/>
          <p:cNvSpPr/>
          <p:nvPr/>
        </p:nvSpPr>
        <p:spPr>
          <a:xfrm flipV="1">
            <a:off x="662940" y="1143000"/>
            <a:ext cx="10880090" cy="5482590"/>
          </a:xfrm>
          <a:prstGeom prst="roundRect">
            <a:avLst>
              <a:gd name="adj" fmla="val 5431"/>
            </a:avLst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outerShdw blurRad="381000" dist="190500" dir="5400000" sx="90000" sy="90000" algn="ctr" rotWithShape="0">
              <a:schemeClr val="accent1">
                <a:alpha val="40000"/>
              </a:schemeClr>
            </a:outerShdw>
          </a:effectLst>
        </p:spPr>
        <p:txBody>
          <a:bodyPr lIns="95237" tIns="47618" rIns="95237" bIns="476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38480" y="313690"/>
            <a:ext cx="624903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Flow API Transaction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5552440" y="3340735"/>
            <a:ext cx="1087120" cy="108712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ym typeface="+mn-lt"/>
            </a:endParaRPr>
          </a:p>
        </p:txBody>
      </p:sp>
      <p:grpSp>
        <p:nvGrpSpPr>
          <p:cNvPr id="4" name="Group 1008"/>
          <p:cNvGrpSpPr>
            <a:grpSpLocks noChangeAspect="1"/>
          </p:cNvGrpSpPr>
          <p:nvPr/>
        </p:nvGrpSpPr>
        <p:grpSpPr bwMode="auto">
          <a:xfrm>
            <a:off x="5933089" y="3619481"/>
            <a:ext cx="341119" cy="294878"/>
            <a:chOff x="-3982" y="41"/>
            <a:chExt cx="2641" cy="2283"/>
          </a:xfrm>
          <a:solidFill>
            <a:schemeClr val="accent5"/>
          </a:solidFill>
        </p:grpSpPr>
        <p:sp>
          <p:nvSpPr>
            <p:cNvPr id="2" name="Freeform 1010"/>
            <p:cNvSpPr>
              <a:spLocks noEditPoints="1"/>
            </p:cNvSpPr>
            <p:nvPr/>
          </p:nvSpPr>
          <p:spPr bwMode="auto">
            <a:xfrm>
              <a:off x="-3982" y="41"/>
              <a:ext cx="2641" cy="2283"/>
            </a:xfrm>
            <a:custGeom>
              <a:avLst/>
              <a:gdLst>
                <a:gd name="T0" fmla="*/ 383 w 5282"/>
                <a:gd name="T1" fmla="*/ 3127 h 4566"/>
                <a:gd name="T2" fmla="*/ 4899 w 5282"/>
                <a:gd name="T3" fmla="*/ 384 h 4566"/>
                <a:gd name="T4" fmla="*/ 257 w 5282"/>
                <a:gd name="T5" fmla="*/ 0 h 4566"/>
                <a:gd name="T6" fmla="*/ 5072 w 5282"/>
                <a:gd name="T7" fmla="*/ 4 h 4566"/>
                <a:gd name="T8" fmla="*/ 5156 w 5282"/>
                <a:gd name="T9" fmla="*/ 36 h 4566"/>
                <a:gd name="T10" fmla="*/ 5221 w 5282"/>
                <a:gd name="T11" fmla="*/ 90 h 4566"/>
                <a:gd name="T12" fmla="*/ 5266 w 5282"/>
                <a:gd name="T13" fmla="*/ 168 h 4566"/>
                <a:gd name="T14" fmla="*/ 5282 w 5282"/>
                <a:gd name="T15" fmla="*/ 256 h 4566"/>
                <a:gd name="T16" fmla="*/ 5278 w 5282"/>
                <a:gd name="T17" fmla="*/ 3300 h 4566"/>
                <a:gd name="T18" fmla="*/ 5247 w 5282"/>
                <a:gd name="T19" fmla="*/ 3384 h 4566"/>
                <a:gd name="T20" fmla="*/ 5191 w 5282"/>
                <a:gd name="T21" fmla="*/ 3451 h 4566"/>
                <a:gd name="T22" fmla="*/ 5116 w 5282"/>
                <a:gd name="T23" fmla="*/ 3494 h 4566"/>
                <a:gd name="T24" fmla="*/ 5026 w 5282"/>
                <a:gd name="T25" fmla="*/ 3511 h 4566"/>
                <a:gd name="T26" fmla="*/ 3243 w 5282"/>
                <a:gd name="T27" fmla="*/ 4092 h 4566"/>
                <a:gd name="T28" fmla="*/ 3985 w 5282"/>
                <a:gd name="T29" fmla="*/ 4097 h 4566"/>
                <a:gd name="T30" fmla="*/ 4068 w 5282"/>
                <a:gd name="T31" fmla="*/ 4132 h 4566"/>
                <a:gd name="T32" fmla="*/ 4133 w 5282"/>
                <a:gd name="T33" fmla="*/ 4196 h 4566"/>
                <a:gd name="T34" fmla="*/ 4168 w 5282"/>
                <a:gd name="T35" fmla="*/ 4280 h 4566"/>
                <a:gd name="T36" fmla="*/ 4168 w 5282"/>
                <a:gd name="T37" fmla="*/ 4376 h 4566"/>
                <a:gd name="T38" fmla="*/ 4133 w 5282"/>
                <a:gd name="T39" fmla="*/ 4462 h 4566"/>
                <a:gd name="T40" fmla="*/ 4068 w 5282"/>
                <a:gd name="T41" fmla="*/ 4524 h 4566"/>
                <a:gd name="T42" fmla="*/ 3985 w 5282"/>
                <a:gd name="T43" fmla="*/ 4561 h 4566"/>
                <a:gd name="T44" fmla="*/ 1345 w 5282"/>
                <a:gd name="T45" fmla="*/ 4566 h 4566"/>
                <a:gd name="T46" fmla="*/ 1254 w 5282"/>
                <a:gd name="T47" fmla="*/ 4547 h 4566"/>
                <a:gd name="T48" fmla="*/ 1179 w 5282"/>
                <a:gd name="T49" fmla="*/ 4495 h 4566"/>
                <a:gd name="T50" fmla="*/ 1127 w 5282"/>
                <a:gd name="T51" fmla="*/ 4421 h 4566"/>
                <a:gd name="T52" fmla="*/ 1110 w 5282"/>
                <a:gd name="T53" fmla="*/ 4328 h 4566"/>
                <a:gd name="T54" fmla="*/ 1127 w 5282"/>
                <a:gd name="T55" fmla="*/ 4237 h 4566"/>
                <a:gd name="T56" fmla="*/ 1179 w 5282"/>
                <a:gd name="T57" fmla="*/ 4161 h 4566"/>
                <a:gd name="T58" fmla="*/ 1254 w 5282"/>
                <a:gd name="T59" fmla="*/ 4110 h 4566"/>
                <a:gd name="T60" fmla="*/ 1345 w 5282"/>
                <a:gd name="T61" fmla="*/ 4092 h 4566"/>
                <a:gd name="T62" fmla="*/ 2040 w 5282"/>
                <a:gd name="T63" fmla="*/ 3511 h 4566"/>
                <a:gd name="T64" fmla="*/ 210 w 5282"/>
                <a:gd name="T65" fmla="*/ 3507 h 4566"/>
                <a:gd name="T66" fmla="*/ 127 w 5282"/>
                <a:gd name="T67" fmla="*/ 3475 h 4566"/>
                <a:gd name="T68" fmla="*/ 61 w 5282"/>
                <a:gd name="T69" fmla="*/ 3419 h 4566"/>
                <a:gd name="T70" fmla="*/ 16 w 5282"/>
                <a:gd name="T71" fmla="*/ 3343 h 4566"/>
                <a:gd name="T72" fmla="*/ 0 w 5282"/>
                <a:gd name="T73" fmla="*/ 3255 h 4566"/>
                <a:gd name="T74" fmla="*/ 5 w 5282"/>
                <a:gd name="T75" fmla="*/ 211 h 4566"/>
                <a:gd name="T76" fmla="*/ 35 w 5282"/>
                <a:gd name="T77" fmla="*/ 127 h 4566"/>
                <a:gd name="T78" fmla="*/ 91 w 5282"/>
                <a:gd name="T79" fmla="*/ 60 h 4566"/>
                <a:gd name="T80" fmla="*/ 167 w 5282"/>
                <a:gd name="T81" fmla="*/ 17 h 4566"/>
                <a:gd name="T82" fmla="*/ 257 w 5282"/>
                <a:gd name="T83" fmla="*/ 0 h 4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282" h="4566">
                  <a:moveTo>
                    <a:pt x="383" y="384"/>
                  </a:moveTo>
                  <a:lnTo>
                    <a:pt x="383" y="3127"/>
                  </a:lnTo>
                  <a:lnTo>
                    <a:pt x="4899" y="3127"/>
                  </a:lnTo>
                  <a:lnTo>
                    <a:pt x="4899" y="384"/>
                  </a:lnTo>
                  <a:lnTo>
                    <a:pt x="383" y="384"/>
                  </a:lnTo>
                  <a:close/>
                  <a:moveTo>
                    <a:pt x="257" y="0"/>
                  </a:moveTo>
                  <a:lnTo>
                    <a:pt x="5026" y="0"/>
                  </a:lnTo>
                  <a:lnTo>
                    <a:pt x="5072" y="4"/>
                  </a:lnTo>
                  <a:lnTo>
                    <a:pt x="5116" y="17"/>
                  </a:lnTo>
                  <a:lnTo>
                    <a:pt x="5156" y="36"/>
                  </a:lnTo>
                  <a:lnTo>
                    <a:pt x="5191" y="60"/>
                  </a:lnTo>
                  <a:lnTo>
                    <a:pt x="5221" y="90"/>
                  </a:lnTo>
                  <a:lnTo>
                    <a:pt x="5247" y="127"/>
                  </a:lnTo>
                  <a:lnTo>
                    <a:pt x="5266" y="168"/>
                  </a:lnTo>
                  <a:lnTo>
                    <a:pt x="5278" y="211"/>
                  </a:lnTo>
                  <a:lnTo>
                    <a:pt x="5282" y="256"/>
                  </a:lnTo>
                  <a:lnTo>
                    <a:pt x="5282" y="3255"/>
                  </a:lnTo>
                  <a:lnTo>
                    <a:pt x="5278" y="3300"/>
                  </a:lnTo>
                  <a:lnTo>
                    <a:pt x="5266" y="3343"/>
                  </a:lnTo>
                  <a:lnTo>
                    <a:pt x="5247" y="3384"/>
                  </a:lnTo>
                  <a:lnTo>
                    <a:pt x="5221" y="3419"/>
                  </a:lnTo>
                  <a:lnTo>
                    <a:pt x="5191" y="3451"/>
                  </a:lnTo>
                  <a:lnTo>
                    <a:pt x="5156" y="3475"/>
                  </a:lnTo>
                  <a:lnTo>
                    <a:pt x="5116" y="3494"/>
                  </a:lnTo>
                  <a:lnTo>
                    <a:pt x="5072" y="3507"/>
                  </a:lnTo>
                  <a:lnTo>
                    <a:pt x="5026" y="3511"/>
                  </a:lnTo>
                  <a:lnTo>
                    <a:pt x="3243" y="3511"/>
                  </a:lnTo>
                  <a:lnTo>
                    <a:pt x="3243" y="4092"/>
                  </a:lnTo>
                  <a:lnTo>
                    <a:pt x="3937" y="4092"/>
                  </a:lnTo>
                  <a:lnTo>
                    <a:pt x="3985" y="4097"/>
                  </a:lnTo>
                  <a:lnTo>
                    <a:pt x="4028" y="4110"/>
                  </a:lnTo>
                  <a:lnTo>
                    <a:pt x="4068" y="4132"/>
                  </a:lnTo>
                  <a:lnTo>
                    <a:pt x="4104" y="4161"/>
                  </a:lnTo>
                  <a:lnTo>
                    <a:pt x="4133" y="4196"/>
                  </a:lnTo>
                  <a:lnTo>
                    <a:pt x="4155" y="4237"/>
                  </a:lnTo>
                  <a:lnTo>
                    <a:pt x="4168" y="4280"/>
                  </a:lnTo>
                  <a:lnTo>
                    <a:pt x="4173" y="4328"/>
                  </a:lnTo>
                  <a:lnTo>
                    <a:pt x="4168" y="4376"/>
                  </a:lnTo>
                  <a:lnTo>
                    <a:pt x="4155" y="4421"/>
                  </a:lnTo>
                  <a:lnTo>
                    <a:pt x="4133" y="4462"/>
                  </a:lnTo>
                  <a:lnTo>
                    <a:pt x="4104" y="4495"/>
                  </a:lnTo>
                  <a:lnTo>
                    <a:pt x="4068" y="4524"/>
                  </a:lnTo>
                  <a:lnTo>
                    <a:pt x="4028" y="4547"/>
                  </a:lnTo>
                  <a:lnTo>
                    <a:pt x="3985" y="4561"/>
                  </a:lnTo>
                  <a:lnTo>
                    <a:pt x="3937" y="4566"/>
                  </a:lnTo>
                  <a:lnTo>
                    <a:pt x="1345" y="4566"/>
                  </a:lnTo>
                  <a:lnTo>
                    <a:pt x="1297" y="4561"/>
                  </a:lnTo>
                  <a:lnTo>
                    <a:pt x="1254" y="4547"/>
                  </a:lnTo>
                  <a:lnTo>
                    <a:pt x="1214" y="4524"/>
                  </a:lnTo>
                  <a:lnTo>
                    <a:pt x="1179" y="4495"/>
                  </a:lnTo>
                  <a:lnTo>
                    <a:pt x="1150" y="4462"/>
                  </a:lnTo>
                  <a:lnTo>
                    <a:pt x="1127" y="4421"/>
                  </a:lnTo>
                  <a:lnTo>
                    <a:pt x="1115" y="4376"/>
                  </a:lnTo>
                  <a:lnTo>
                    <a:pt x="1110" y="4328"/>
                  </a:lnTo>
                  <a:lnTo>
                    <a:pt x="1115" y="4280"/>
                  </a:lnTo>
                  <a:lnTo>
                    <a:pt x="1127" y="4237"/>
                  </a:lnTo>
                  <a:lnTo>
                    <a:pt x="1150" y="4196"/>
                  </a:lnTo>
                  <a:lnTo>
                    <a:pt x="1179" y="4161"/>
                  </a:lnTo>
                  <a:lnTo>
                    <a:pt x="1214" y="4132"/>
                  </a:lnTo>
                  <a:lnTo>
                    <a:pt x="1254" y="4110"/>
                  </a:lnTo>
                  <a:lnTo>
                    <a:pt x="1297" y="4097"/>
                  </a:lnTo>
                  <a:lnTo>
                    <a:pt x="1345" y="4092"/>
                  </a:lnTo>
                  <a:lnTo>
                    <a:pt x="2040" y="4092"/>
                  </a:lnTo>
                  <a:lnTo>
                    <a:pt x="2040" y="3511"/>
                  </a:lnTo>
                  <a:lnTo>
                    <a:pt x="257" y="3511"/>
                  </a:lnTo>
                  <a:lnTo>
                    <a:pt x="210" y="3507"/>
                  </a:lnTo>
                  <a:lnTo>
                    <a:pt x="167" y="3494"/>
                  </a:lnTo>
                  <a:lnTo>
                    <a:pt x="127" y="3475"/>
                  </a:lnTo>
                  <a:lnTo>
                    <a:pt x="91" y="3451"/>
                  </a:lnTo>
                  <a:lnTo>
                    <a:pt x="61" y="3419"/>
                  </a:lnTo>
                  <a:lnTo>
                    <a:pt x="35" y="3384"/>
                  </a:lnTo>
                  <a:lnTo>
                    <a:pt x="16" y="3343"/>
                  </a:lnTo>
                  <a:lnTo>
                    <a:pt x="5" y="3300"/>
                  </a:lnTo>
                  <a:lnTo>
                    <a:pt x="0" y="3255"/>
                  </a:lnTo>
                  <a:lnTo>
                    <a:pt x="0" y="256"/>
                  </a:lnTo>
                  <a:lnTo>
                    <a:pt x="5" y="211"/>
                  </a:lnTo>
                  <a:lnTo>
                    <a:pt x="16" y="168"/>
                  </a:lnTo>
                  <a:lnTo>
                    <a:pt x="35" y="127"/>
                  </a:lnTo>
                  <a:lnTo>
                    <a:pt x="61" y="90"/>
                  </a:lnTo>
                  <a:lnTo>
                    <a:pt x="91" y="60"/>
                  </a:lnTo>
                  <a:lnTo>
                    <a:pt x="127" y="36"/>
                  </a:lnTo>
                  <a:lnTo>
                    <a:pt x="167" y="17"/>
                  </a:lnTo>
                  <a:lnTo>
                    <a:pt x="210" y="4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27" name="Freeform 1011"/>
            <p:cNvSpPr/>
            <p:nvPr/>
          </p:nvSpPr>
          <p:spPr bwMode="auto">
            <a:xfrm>
              <a:off x="-3422" y="648"/>
              <a:ext cx="560" cy="539"/>
            </a:xfrm>
            <a:custGeom>
              <a:avLst/>
              <a:gdLst>
                <a:gd name="T0" fmla="*/ 964 w 1121"/>
                <a:gd name="T1" fmla="*/ 0 h 1078"/>
                <a:gd name="T2" fmla="*/ 993 w 1121"/>
                <a:gd name="T3" fmla="*/ 4 h 1078"/>
                <a:gd name="T4" fmla="*/ 1022 w 1121"/>
                <a:gd name="T5" fmla="*/ 12 h 1078"/>
                <a:gd name="T6" fmla="*/ 1048 w 1121"/>
                <a:gd name="T7" fmla="*/ 26 h 1078"/>
                <a:gd name="T8" fmla="*/ 1073 w 1121"/>
                <a:gd name="T9" fmla="*/ 45 h 1078"/>
                <a:gd name="T10" fmla="*/ 1094 w 1121"/>
                <a:gd name="T11" fmla="*/ 69 h 1078"/>
                <a:gd name="T12" fmla="*/ 1108 w 1121"/>
                <a:gd name="T13" fmla="*/ 97 h 1078"/>
                <a:gd name="T14" fmla="*/ 1118 w 1121"/>
                <a:gd name="T15" fmla="*/ 126 h 1078"/>
                <a:gd name="T16" fmla="*/ 1121 w 1121"/>
                <a:gd name="T17" fmla="*/ 158 h 1078"/>
                <a:gd name="T18" fmla="*/ 1121 w 1121"/>
                <a:gd name="T19" fmla="*/ 161 h 1078"/>
                <a:gd name="T20" fmla="*/ 1116 w 1121"/>
                <a:gd name="T21" fmla="*/ 198 h 1078"/>
                <a:gd name="T22" fmla="*/ 1105 w 1121"/>
                <a:gd name="T23" fmla="*/ 230 h 1078"/>
                <a:gd name="T24" fmla="*/ 1086 w 1121"/>
                <a:gd name="T25" fmla="*/ 261 h 1078"/>
                <a:gd name="T26" fmla="*/ 1060 w 1121"/>
                <a:gd name="T27" fmla="*/ 285 h 1078"/>
                <a:gd name="T28" fmla="*/ 1030 w 1121"/>
                <a:gd name="T29" fmla="*/ 304 h 1078"/>
                <a:gd name="T30" fmla="*/ 525 w 1121"/>
                <a:gd name="T31" fmla="*/ 538 h 1078"/>
                <a:gd name="T32" fmla="*/ 1030 w 1121"/>
                <a:gd name="T33" fmla="*/ 775 h 1078"/>
                <a:gd name="T34" fmla="*/ 1060 w 1121"/>
                <a:gd name="T35" fmla="*/ 792 h 1078"/>
                <a:gd name="T36" fmla="*/ 1086 w 1121"/>
                <a:gd name="T37" fmla="*/ 818 h 1078"/>
                <a:gd name="T38" fmla="*/ 1105 w 1121"/>
                <a:gd name="T39" fmla="*/ 847 h 1078"/>
                <a:gd name="T40" fmla="*/ 1116 w 1121"/>
                <a:gd name="T41" fmla="*/ 881 h 1078"/>
                <a:gd name="T42" fmla="*/ 1121 w 1121"/>
                <a:gd name="T43" fmla="*/ 916 h 1078"/>
                <a:gd name="T44" fmla="*/ 1121 w 1121"/>
                <a:gd name="T45" fmla="*/ 921 h 1078"/>
                <a:gd name="T46" fmla="*/ 1118 w 1121"/>
                <a:gd name="T47" fmla="*/ 953 h 1078"/>
                <a:gd name="T48" fmla="*/ 1108 w 1121"/>
                <a:gd name="T49" fmla="*/ 982 h 1078"/>
                <a:gd name="T50" fmla="*/ 1094 w 1121"/>
                <a:gd name="T51" fmla="*/ 1009 h 1078"/>
                <a:gd name="T52" fmla="*/ 1073 w 1121"/>
                <a:gd name="T53" fmla="*/ 1033 h 1078"/>
                <a:gd name="T54" fmla="*/ 1048 w 1121"/>
                <a:gd name="T55" fmla="*/ 1053 h 1078"/>
                <a:gd name="T56" fmla="*/ 1022 w 1121"/>
                <a:gd name="T57" fmla="*/ 1067 h 1078"/>
                <a:gd name="T58" fmla="*/ 993 w 1121"/>
                <a:gd name="T59" fmla="*/ 1075 h 1078"/>
                <a:gd name="T60" fmla="*/ 964 w 1121"/>
                <a:gd name="T61" fmla="*/ 1078 h 1078"/>
                <a:gd name="T62" fmla="*/ 930 w 1121"/>
                <a:gd name="T63" fmla="*/ 1073 h 1078"/>
                <a:gd name="T64" fmla="*/ 898 w 1121"/>
                <a:gd name="T65" fmla="*/ 1064 h 1078"/>
                <a:gd name="T66" fmla="*/ 90 w 1121"/>
                <a:gd name="T67" fmla="*/ 688 h 1078"/>
                <a:gd name="T68" fmla="*/ 60 w 1121"/>
                <a:gd name="T69" fmla="*/ 669 h 1078"/>
                <a:gd name="T70" fmla="*/ 36 w 1121"/>
                <a:gd name="T71" fmla="*/ 643 h 1078"/>
                <a:gd name="T72" fmla="*/ 16 w 1121"/>
                <a:gd name="T73" fmla="*/ 614 h 1078"/>
                <a:gd name="T74" fmla="*/ 4 w 1121"/>
                <a:gd name="T75" fmla="*/ 580 h 1078"/>
                <a:gd name="T76" fmla="*/ 0 w 1121"/>
                <a:gd name="T77" fmla="*/ 545 h 1078"/>
                <a:gd name="T78" fmla="*/ 0 w 1121"/>
                <a:gd name="T79" fmla="*/ 534 h 1078"/>
                <a:gd name="T80" fmla="*/ 4 w 1121"/>
                <a:gd name="T81" fmla="*/ 498 h 1078"/>
                <a:gd name="T82" fmla="*/ 16 w 1121"/>
                <a:gd name="T83" fmla="*/ 465 h 1078"/>
                <a:gd name="T84" fmla="*/ 36 w 1121"/>
                <a:gd name="T85" fmla="*/ 434 h 1078"/>
                <a:gd name="T86" fmla="*/ 60 w 1121"/>
                <a:gd name="T87" fmla="*/ 410 h 1078"/>
                <a:gd name="T88" fmla="*/ 90 w 1121"/>
                <a:gd name="T89" fmla="*/ 391 h 1078"/>
                <a:gd name="T90" fmla="*/ 898 w 1121"/>
                <a:gd name="T91" fmla="*/ 15 h 1078"/>
                <a:gd name="T92" fmla="*/ 930 w 1121"/>
                <a:gd name="T93" fmla="*/ 5 h 1078"/>
                <a:gd name="T94" fmla="*/ 964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964" y="0"/>
                  </a:moveTo>
                  <a:lnTo>
                    <a:pt x="993" y="4"/>
                  </a:lnTo>
                  <a:lnTo>
                    <a:pt x="1022" y="12"/>
                  </a:lnTo>
                  <a:lnTo>
                    <a:pt x="1048" y="26"/>
                  </a:lnTo>
                  <a:lnTo>
                    <a:pt x="1073" y="45"/>
                  </a:lnTo>
                  <a:lnTo>
                    <a:pt x="1094" y="69"/>
                  </a:lnTo>
                  <a:lnTo>
                    <a:pt x="1108" y="97"/>
                  </a:lnTo>
                  <a:lnTo>
                    <a:pt x="1118" y="126"/>
                  </a:lnTo>
                  <a:lnTo>
                    <a:pt x="1121" y="158"/>
                  </a:lnTo>
                  <a:lnTo>
                    <a:pt x="1121" y="161"/>
                  </a:lnTo>
                  <a:lnTo>
                    <a:pt x="1116" y="198"/>
                  </a:lnTo>
                  <a:lnTo>
                    <a:pt x="1105" y="230"/>
                  </a:lnTo>
                  <a:lnTo>
                    <a:pt x="1086" y="261"/>
                  </a:lnTo>
                  <a:lnTo>
                    <a:pt x="1060" y="285"/>
                  </a:lnTo>
                  <a:lnTo>
                    <a:pt x="1030" y="304"/>
                  </a:lnTo>
                  <a:lnTo>
                    <a:pt x="525" y="538"/>
                  </a:lnTo>
                  <a:lnTo>
                    <a:pt x="1030" y="775"/>
                  </a:lnTo>
                  <a:lnTo>
                    <a:pt x="1060" y="792"/>
                  </a:lnTo>
                  <a:lnTo>
                    <a:pt x="1086" y="818"/>
                  </a:lnTo>
                  <a:lnTo>
                    <a:pt x="1105" y="847"/>
                  </a:lnTo>
                  <a:lnTo>
                    <a:pt x="1116" y="881"/>
                  </a:lnTo>
                  <a:lnTo>
                    <a:pt x="1121" y="916"/>
                  </a:lnTo>
                  <a:lnTo>
                    <a:pt x="1121" y="921"/>
                  </a:lnTo>
                  <a:lnTo>
                    <a:pt x="1118" y="953"/>
                  </a:lnTo>
                  <a:lnTo>
                    <a:pt x="1108" y="982"/>
                  </a:lnTo>
                  <a:lnTo>
                    <a:pt x="1094" y="1009"/>
                  </a:lnTo>
                  <a:lnTo>
                    <a:pt x="1073" y="1033"/>
                  </a:lnTo>
                  <a:lnTo>
                    <a:pt x="1048" y="1053"/>
                  </a:lnTo>
                  <a:lnTo>
                    <a:pt x="1022" y="1067"/>
                  </a:lnTo>
                  <a:lnTo>
                    <a:pt x="993" y="1075"/>
                  </a:lnTo>
                  <a:lnTo>
                    <a:pt x="964" y="1078"/>
                  </a:lnTo>
                  <a:lnTo>
                    <a:pt x="930" y="1073"/>
                  </a:lnTo>
                  <a:lnTo>
                    <a:pt x="898" y="1064"/>
                  </a:lnTo>
                  <a:lnTo>
                    <a:pt x="90" y="688"/>
                  </a:lnTo>
                  <a:lnTo>
                    <a:pt x="60" y="669"/>
                  </a:lnTo>
                  <a:lnTo>
                    <a:pt x="36" y="643"/>
                  </a:lnTo>
                  <a:lnTo>
                    <a:pt x="16" y="614"/>
                  </a:lnTo>
                  <a:lnTo>
                    <a:pt x="4" y="580"/>
                  </a:lnTo>
                  <a:lnTo>
                    <a:pt x="0" y="545"/>
                  </a:lnTo>
                  <a:lnTo>
                    <a:pt x="0" y="534"/>
                  </a:lnTo>
                  <a:lnTo>
                    <a:pt x="4" y="498"/>
                  </a:lnTo>
                  <a:lnTo>
                    <a:pt x="16" y="465"/>
                  </a:lnTo>
                  <a:lnTo>
                    <a:pt x="36" y="434"/>
                  </a:lnTo>
                  <a:lnTo>
                    <a:pt x="60" y="410"/>
                  </a:lnTo>
                  <a:lnTo>
                    <a:pt x="90" y="391"/>
                  </a:lnTo>
                  <a:lnTo>
                    <a:pt x="898" y="15"/>
                  </a:lnTo>
                  <a:lnTo>
                    <a:pt x="930" y="5"/>
                  </a:lnTo>
                  <a:lnTo>
                    <a:pt x="9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28" name="Freeform 1012"/>
            <p:cNvSpPr/>
            <p:nvPr/>
          </p:nvSpPr>
          <p:spPr bwMode="auto">
            <a:xfrm>
              <a:off x="-2873" y="424"/>
              <a:ext cx="423" cy="982"/>
            </a:xfrm>
            <a:custGeom>
              <a:avLst/>
              <a:gdLst>
                <a:gd name="T0" fmla="*/ 686 w 847"/>
                <a:gd name="T1" fmla="*/ 0 h 1963"/>
                <a:gd name="T2" fmla="*/ 691 w 847"/>
                <a:gd name="T3" fmla="*/ 0 h 1963"/>
                <a:gd name="T4" fmla="*/ 728 w 847"/>
                <a:gd name="T5" fmla="*/ 3 h 1963"/>
                <a:gd name="T6" fmla="*/ 762 w 847"/>
                <a:gd name="T7" fmla="*/ 16 h 1963"/>
                <a:gd name="T8" fmla="*/ 792 w 847"/>
                <a:gd name="T9" fmla="*/ 37 h 1963"/>
                <a:gd name="T10" fmla="*/ 818 w 847"/>
                <a:gd name="T11" fmla="*/ 64 h 1963"/>
                <a:gd name="T12" fmla="*/ 835 w 847"/>
                <a:gd name="T13" fmla="*/ 96 h 1963"/>
                <a:gd name="T14" fmla="*/ 845 w 847"/>
                <a:gd name="T15" fmla="*/ 131 h 1963"/>
                <a:gd name="T16" fmla="*/ 847 w 847"/>
                <a:gd name="T17" fmla="*/ 168 h 1963"/>
                <a:gd name="T18" fmla="*/ 840 w 847"/>
                <a:gd name="T19" fmla="*/ 204 h 1963"/>
                <a:gd name="T20" fmla="*/ 309 w 847"/>
                <a:gd name="T21" fmla="*/ 1854 h 1963"/>
                <a:gd name="T22" fmla="*/ 295 w 847"/>
                <a:gd name="T23" fmla="*/ 1884 h 1963"/>
                <a:gd name="T24" fmla="*/ 276 w 847"/>
                <a:gd name="T25" fmla="*/ 1911 h 1963"/>
                <a:gd name="T26" fmla="*/ 252 w 847"/>
                <a:gd name="T27" fmla="*/ 1934 h 1963"/>
                <a:gd name="T28" fmla="*/ 224 w 847"/>
                <a:gd name="T29" fmla="*/ 1950 h 1963"/>
                <a:gd name="T30" fmla="*/ 192 w 847"/>
                <a:gd name="T31" fmla="*/ 1960 h 1963"/>
                <a:gd name="T32" fmla="*/ 160 w 847"/>
                <a:gd name="T33" fmla="*/ 1963 h 1963"/>
                <a:gd name="T34" fmla="*/ 155 w 847"/>
                <a:gd name="T35" fmla="*/ 1963 h 1963"/>
                <a:gd name="T36" fmla="*/ 118 w 847"/>
                <a:gd name="T37" fmla="*/ 1960 h 1963"/>
                <a:gd name="T38" fmla="*/ 85 w 847"/>
                <a:gd name="T39" fmla="*/ 1947 h 1963"/>
                <a:gd name="T40" fmla="*/ 54 w 847"/>
                <a:gd name="T41" fmla="*/ 1926 h 1963"/>
                <a:gd name="T42" fmla="*/ 29 w 847"/>
                <a:gd name="T43" fmla="*/ 1899 h 1963"/>
                <a:gd name="T44" fmla="*/ 11 w 847"/>
                <a:gd name="T45" fmla="*/ 1866 h 1963"/>
                <a:gd name="T46" fmla="*/ 1 w 847"/>
                <a:gd name="T47" fmla="*/ 1831 h 1963"/>
                <a:gd name="T48" fmla="*/ 0 w 847"/>
                <a:gd name="T49" fmla="*/ 1794 h 1963"/>
                <a:gd name="T50" fmla="*/ 6 w 847"/>
                <a:gd name="T51" fmla="*/ 1759 h 1963"/>
                <a:gd name="T52" fmla="*/ 537 w 847"/>
                <a:gd name="T53" fmla="*/ 109 h 1963"/>
                <a:gd name="T54" fmla="*/ 551 w 847"/>
                <a:gd name="T55" fmla="*/ 77 h 1963"/>
                <a:gd name="T56" fmla="*/ 571 w 847"/>
                <a:gd name="T57" fmla="*/ 51 h 1963"/>
                <a:gd name="T58" fmla="*/ 595 w 847"/>
                <a:gd name="T59" fmla="*/ 29 h 1963"/>
                <a:gd name="T60" fmla="*/ 622 w 847"/>
                <a:gd name="T61" fmla="*/ 13 h 1963"/>
                <a:gd name="T62" fmla="*/ 654 w 847"/>
                <a:gd name="T63" fmla="*/ 3 h 1963"/>
                <a:gd name="T64" fmla="*/ 686 w 847"/>
                <a:gd name="T65" fmla="*/ 0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7" h="1963">
                  <a:moveTo>
                    <a:pt x="686" y="0"/>
                  </a:moveTo>
                  <a:lnTo>
                    <a:pt x="691" y="0"/>
                  </a:lnTo>
                  <a:lnTo>
                    <a:pt x="728" y="3"/>
                  </a:lnTo>
                  <a:lnTo>
                    <a:pt x="762" y="16"/>
                  </a:lnTo>
                  <a:lnTo>
                    <a:pt x="792" y="37"/>
                  </a:lnTo>
                  <a:lnTo>
                    <a:pt x="818" y="64"/>
                  </a:lnTo>
                  <a:lnTo>
                    <a:pt x="835" y="96"/>
                  </a:lnTo>
                  <a:lnTo>
                    <a:pt x="845" y="131"/>
                  </a:lnTo>
                  <a:lnTo>
                    <a:pt x="847" y="168"/>
                  </a:lnTo>
                  <a:lnTo>
                    <a:pt x="840" y="204"/>
                  </a:lnTo>
                  <a:lnTo>
                    <a:pt x="309" y="1854"/>
                  </a:lnTo>
                  <a:lnTo>
                    <a:pt x="295" y="1884"/>
                  </a:lnTo>
                  <a:lnTo>
                    <a:pt x="276" y="1911"/>
                  </a:lnTo>
                  <a:lnTo>
                    <a:pt x="252" y="1934"/>
                  </a:lnTo>
                  <a:lnTo>
                    <a:pt x="224" y="1950"/>
                  </a:lnTo>
                  <a:lnTo>
                    <a:pt x="192" y="1960"/>
                  </a:lnTo>
                  <a:lnTo>
                    <a:pt x="160" y="1963"/>
                  </a:lnTo>
                  <a:lnTo>
                    <a:pt x="155" y="1963"/>
                  </a:lnTo>
                  <a:lnTo>
                    <a:pt x="118" y="1960"/>
                  </a:lnTo>
                  <a:lnTo>
                    <a:pt x="85" y="1947"/>
                  </a:lnTo>
                  <a:lnTo>
                    <a:pt x="54" y="1926"/>
                  </a:lnTo>
                  <a:lnTo>
                    <a:pt x="29" y="1899"/>
                  </a:lnTo>
                  <a:lnTo>
                    <a:pt x="11" y="1866"/>
                  </a:lnTo>
                  <a:lnTo>
                    <a:pt x="1" y="1831"/>
                  </a:lnTo>
                  <a:lnTo>
                    <a:pt x="0" y="1794"/>
                  </a:lnTo>
                  <a:lnTo>
                    <a:pt x="6" y="1759"/>
                  </a:lnTo>
                  <a:lnTo>
                    <a:pt x="537" y="109"/>
                  </a:lnTo>
                  <a:lnTo>
                    <a:pt x="551" y="77"/>
                  </a:lnTo>
                  <a:lnTo>
                    <a:pt x="571" y="51"/>
                  </a:lnTo>
                  <a:lnTo>
                    <a:pt x="595" y="29"/>
                  </a:lnTo>
                  <a:lnTo>
                    <a:pt x="622" y="13"/>
                  </a:lnTo>
                  <a:lnTo>
                    <a:pt x="654" y="3"/>
                  </a:lnTo>
                  <a:lnTo>
                    <a:pt x="6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29" name="Freeform 1013"/>
            <p:cNvSpPr/>
            <p:nvPr/>
          </p:nvSpPr>
          <p:spPr bwMode="auto">
            <a:xfrm>
              <a:off x="-2461" y="648"/>
              <a:ext cx="561" cy="539"/>
            </a:xfrm>
            <a:custGeom>
              <a:avLst/>
              <a:gdLst>
                <a:gd name="T0" fmla="*/ 157 w 1121"/>
                <a:gd name="T1" fmla="*/ 0 h 1078"/>
                <a:gd name="T2" fmla="*/ 191 w 1121"/>
                <a:gd name="T3" fmla="*/ 5 h 1078"/>
                <a:gd name="T4" fmla="*/ 223 w 1121"/>
                <a:gd name="T5" fmla="*/ 15 h 1078"/>
                <a:gd name="T6" fmla="*/ 1031 w 1121"/>
                <a:gd name="T7" fmla="*/ 391 h 1078"/>
                <a:gd name="T8" fmla="*/ 1062 w 1121"/>
                <a:gd name="T9" fmla="*/ 410 h 1078"/>
                <a:gd name="T10" fmla="*/ 1086 w 1121"/>
                <a:gd name="T11" fmla="*/ 434 h 1078"/>
                <a:gd name="T12" fmla="*/ 1105 w 1121"/>
                <a:gd name="T13" fmla="*/ 465 h 1078"/>
                <a:gd name="T14" fmla="*/ 1118 w 1121"/>
                <a:gd name="T15" fmla="*/ 498 h 1078"/>
                <a:gd name="T16" fmla="*/ 1121 w 1121"/>
                <a:gd name="T17" fmla="*/ 534 h 1078"/>
                <a:gd name="T18" fmla="*/ 1121 w 1121"/>
                <a:gd name="T19" fmla="*/ 545 h 1078"/>
                <a:gd name="T20" fmla="*/ 1118 w 1121"/>
                <a:gd name="T21" fmla="*/ 580 h 1078"/>
                <a:gd name="T22" fmla="*/ 1105 w 1121"/>
                <a:gd name="T23" fmla="*/ 614 h 1078"/>
                <a:gd name="T24" fmla="*/ 1086 w 1121"/>
                <a:gd name="T25" fmla="*/ 643 h 1078"/>
                <a:gd name="T26" fmla="*/ 1062 w 1121"/>
                <a:gd name="T27" fmla="*/ 669 h 1078"/>
                <a:gd name="T28" fmla="*/ 1031 w 1121"/>
                <a:gd name="T29" fmla="*/ 688 h 1078"/>
                <a:gd name="T30" fmla="*/ 223 w 1121"/>
                <a:gd name="T31" fmla="*/ 1064 h 1078"/>
                <a:gd name="T32" fmla="*/ 191 w 1121"/>
                <a:gd name="T33" fmla="*/ 1073 h 1078"/>
                <a:gd name="T34" fmla="*/ 157 w 1121"/>
                <a:gd name="T35" fmla="*/ 1078 h 1078"/>
                <a:gd name="T36" fmla="*/ 128 w 1121"/>
                <a:gd name="T37" fmla="*/ 1075 h 1078"/>
                <a:gd name="T38" fmla="*/ 100 w 1121"/>
                <a:gd name="T39" fmla="*/ 1067 h 1078"/>
                <a:gd name="T40" fmla="*/ 74 w 1121"/>
                <a:gd name="T41" fmla="*/ 1053 h 1078"/>
                <a:gd name="T42" fmla="*/ 48 w 1121"/>
                <a:gd name="T43" fmla="*/ 1033 h 1078"/>
                <a:gd name="T44" fmla="*/ 27 w 1121"/>
                <a:gd name="T45" fmla="*/ 1009 h 1078"/>
                <a:gd name="T46" fmla="*/ 13 w 1121"/>
                <a:gd name="T47" fmla="*/ 982 h 1078"/>
                <a:gd name="T48" fmla="*/ 3 w 1121"/>
                <a:gd name="T49" fmla="*/ 953 h 1078"/>
                <a:gd name="T50" fmla="*/ 0 w 1121"/>
                <a:gd name="T51" fmla="*/ 921 h 1078"/>
                <a:gd name="T52" fmla="*/ 0 w 1121"/>
                <a:gd name="T53" fmla="*/ 916 h 1078"/>
                <a:gd name="T54" fmla="*/ 5 w 1121"/>
                <a:gd name="T55" fmla="*/ 881 h 1078"/>
                <a:gd name="T56" fmla="*/ 16 w 1121"/>
                <a:gd name="T57" fmla="*/ 847 h 1078"/>
                <a:gd name="T58" fmla="*/ 35 w 1121"/>
                <a:gd name="T59" fmla="*/ 818 h 1078"/>
                <a:gd name="T60" fmla="*/ 61 w 1121"/>
                <a:gd name="T61" fmla="*/ 792 h 1078"/>
                <a:gd name="T62" fmla="*/ 92 w 1121"/>
                <a:gd name="T63" fmla="*/ 775 h 1078"/>
                <a:gd name="T64" fmla="*/ 597 w 1121"/>
                <a:gd name="T65" fmla="*/ 538 h 1078"/>
                <a:gd name="T66" fmla="*/ 92 w 1121"/>
                <a:gd name="T67" fmla="*/ 304 h 1078"/>
                <a:gd name="T68" fmla="*/ 61 w 1121"/>
                <a:gd name="T69" fmla="*/ 285 h 1078"/>
                <a:gd name="T70" fmla="*/ 35 w 1121"/>
                <a:gd name="T71" fmla="*/ 261 h 1078"/>
                <a:gd name="T72" fmla="*/ 16 w 1121"/>
                <a:gd name="T73" fmla="*/ 230 h 1078"/>
                <a:gd name="T74" fmla="*/ 5 w 1121"/>
                <a:gd name="T75" fmla="*/ 198 h 1078"/>
                <a:gd name="T76" fmla="*/ 0 w 1121"/>
                <a:gd name="T77" fmla="*/ 161 h 1078"/>
                <a:gd name="T78" fmla="*/ 0 w 1121"/>
                <a:gd name="T79" fmla="*/ 158 h 1078"/>
                <a:gd name="T80" fmla="*/ 3 w 1121"/>
                <a:gd name="T81" fmla="*/ 126 h 1078"/>
                <a:gd name="T82" fmla="*/ 13 w 1121"/>
                <a:gd name="T83" fmla="*/ 97 h 1078"/>
                <a:gd name="T84" fmla="*/ 27 w 1121"/>
                <a:gd name="T85" fmla="*/ 69 h 1078"/>
                <a:gd name="T86" fmla="*/ 48 w 1121"/>
                <a:gd name="T87" fmla="*/ 45 h 1078"/>
                <a:gd name="T88" fmla="*/ 74 w 1121"/>
                <a:gd name="T89" fmla="*/ 24 h 1078"/>
                <a:gd name="T90" fmla="*/ 100 w 1121"/>
                <a:gd name="T91" fmla="*/ 12 h 1078"/>
                <a:gd name="T92" fmla="*/ 128 w 1121"/>
                <a:gd name="T93" fmla="*/ 4 h 1078"/>
                <a:gd name="T94" fmla="*/ 157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157" y="0"/>
                  </a:moveTo>
                  <a:lnTo>
                    <a:pt x="191" y="5"/>
                  </a:lnTo>
                  <a:lnTo>
                    <a:pt x="223" y="15"/>
                  </a:lnTo>
                  <a:lnTo>
                    <a:pt x="1031" y="391"/>
                  </a:lnTo>
                  <a:lnTo>
                    <a:pt x="1062" y="410"/>
                  </a:lnTo>
                  <a:lnTo>
                    <a:pt x="1086" y="434"/>
                  </a:lnTo>
                  <a:lnTo>
                    <a:pt x="1105" y="465"/>
                  </a:lnTo>
                  <a:lnTo>
                    <a:pt x="1118" y="498"/>
                  </a:lnTo>
                  <a:lnTo>
                    <a:pt x="1121" y="534"/>
                  </a:lnTo>
                  <a:lnTo>
                    <a:pt x="1121" y="545"/>
                  </a:lnTo>
                  <a:lnTo>
                    <a:pt x="1118" y="580"/>
                  </a:lnTo>
                  <a:lnTo>
                    <a:pt x="1105" y="614"/>
                  </a:lnTo>
                  <a:lnTo>
                    <a:pt x="1086" y="643"/>
                  </a:lnTo>
                  <a:lnTo>
                    <a:pt x="1062" y="669"/>
                  </a:lnTo>
                  <a:lnTo>
                    <a:pt x="1031" y="688"/>
                  </a:lnTo>
                  <a:lnTo>
                    <a:pt x="223" y="1064"/>
                  </a:lnTo>
                  <a:lnTo>
                    <a:pt x="191" y="1073"/>
                  </a:lnTo>
                  <a:lnTo>
                    <a:pt x="157" y="1078"/>
                  </a:lnTo>
                  <a:lnTo>
                    <a:pt x="128" y="1075"/>
                  </a:lnTo>
                  <a:lnTo>
                    <a:pt x="100" y="1067"/>
                  </a:lnTo>
                  <a:lnTo>
                    <a:pt x="74" y="1053"/>
                  </a:lnTo>
                  <a:lnTo>
                    <a:pt x="48" y="1033"/>
                  </a:lnTo>
                  <a:lnTo>
                    <a:pt x="27" y="1009"/>
                  </a:lnTo>
                  <a:lnTo>
                    <a:pt x="13" y="982"/>
                  </a:lnTo>
                  <a:lnTo>
                    <a:pt x="3" y="953"/>
                  </a:lnTo>
                  <a:lnTo>
                    <a:pt x="0" y="921"/>
                  </a:lnTo>
                  <a:lnTo>
                    <a:pt x="0" y="916"/>
                  </a:lnTo>
                  <a:lnTo>
                    <a:pt x="5" y="881"/>
                  </a:lnTo>
                  <a:lnTo>
                    <a:pt x="16" y="847"/>
                  </a:lnTo>
                  <a:lnTo>
                    <a:pt x="35" y="818"/>
                  </a:lnTo>
                  <a:lnTo>
                    <a:pt x="61" y="792"/>
                  </a:lnTo>
                  <a:lnTo>
                    <a:pt x="92" y="775"/>
                  </a:lnTo>
                  <a:lnTo>
                    <a:pt x="597" y="538"/>
                  </a:lnTo>
                  <a:lnTo>
                    <a:pt x="92" y="304"/>
                  </a:lnTo>
                  <a:lnTo>
                    <a:pt x="61" y="285"/>
                  </a:lnTo>
                  <a:lnTo>
                    <a:pt x="35" y="261"/>
                  </a:lnTo>
                  <a:lnTo>
                    <a:pt x="16" y="230"/>
                  </a:lnTo>
                  <a:lnTo>
                    <a:pt x="5" y="198"/>
                  </a:lnTo>
                  <a:lnTo>
                    <a:pt x="0" y="161"/>
                  </a:lnTo>
                  <a:lnTo>
                    <a:pt x="0" y="158"/>
                  </a:lnTo>
                  <a:lnTo>
                    <a:pt x="3" y="126"/>
                  </a:lnTo>
                  <a:lnTo>
                    <a:pt x="13" y="97"/>
                  </a:lnTo>
                  <a:lnTo>
                    <a:pt x="27" y="69"/>
                  </a:lnTo>
                  <a:lnTo>
                    <a:pt x="48" y="45"/>
                  </a:lnTo>
                  <a:lnTo>
                    <a:pt x="74" y="24"/>
                  </a:lnTo>
                  <a:lnTo>
                    <a:pt x="100" y="12"/>
                  </a:lnTo>
                  <a:lnTo>
                    <a:pt x="128" y="4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5774690" y="3956685"/>
            <a:ext cx="657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>
                <a:solidFill>
                  <a:schemeClr val="accent2"/>
                </a:solidFill>
                <a:latin typeface="Arial Bold" panose="020B0604020202020204" charset="0"/>
                <a:cs typeface="Arial Bold" panose="020B0604020202020204" charset="0"/>
                <a:hlinkClick r:id="rId3" action="ppaction://hlinkfile"/>
              </a:rPr>
              <a:t>Show</a:t>
            </a:r>
            <a:endParaRPr lang="en-US" sz="1400" b="1">
              <a:solidFill>
                <a:schemeClr val="accent2"/>
              </a:solidFill>
              <a:latin typeface="Arial Bold" panose="020B0604020202020204" charset="0"/>
              <a:cs typeface="Arial Bold" panose="020B060402020202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66750" y="1028700"/>
            <a:ext cx="10858496" cy="4800597"/>
            <a:chOff x="666750" y="1028700"/>
            <a:chExt cx="10858496" cy="4800597"/>
          </a:xfrm>
        </p:grpSpPr>
        <p:sp>
          <p:nvSpPr>
            <p:cNvPr id="6" name="Rectangle: Rounded Corners 20"/>
            <p:cNvSpPr/>
            <p:nvPr/>
          </p:nvSpPr>
          <p:spPr>
            <a:xfrm flipV="1">
              <a:off x="666750" y="1028700"/>
              <a:ext cx="10858496" cy="4800596"/>
            </a:xfrm>
            <a:prstGeom prst="roundRect">
              <a:avLst>
                <a:gd name="adj" fmla="val 3467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58800" dist="558800" dir="5400000" sx="90000" sy="90000" algn="t" rotWithShape="0">
                <a:srgbClr val="18202B">
                  <a:alpha val="2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Roboto" panose="02000000000000000000" pitchFamily="2" charset="0"/>
                <a:cs typeface="+mn-ea"/>
              </a:endParaRPr>
            </a:p>
          </p:txBody>
        </p:sp>
        <p:sp>
          <p:nvSpPr>
            <p:cNvPr id="9" name="Rectangle: Rounded Corners 20"/>
            <p:cNvSpPr/>
            <p:nvPr/>
          </p:nvSpPr>
          <p:spPr>
            <a:xfrm rot="5400000" flipV="1">
              <a:off x="981076" y="714374"/>
              <a:ext cx="4800597" cy="5429249"/>
            </a:xfrm>
            <a:prstGeom prst="round2SameRect">
              <a:avLst>
                <a:gd name="adj1" fmla="val 3140"/>
                <a:gd name="adj2" fmla="val 0"/>
              </a:avLst>
            </a:prstGeom>
            <a:gradFill flip="none" rotWithShape="0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5237" tIns="47618" rIns="95237" bIns="476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Roboto" panose="02000000000000000000" pitchFamily="2" charset="0"/>
                <a:cs typeface="+mn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181133" y="1780641"/>
            <a:ext cx="153924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01</a:t>
            </a:r>
            <a:endParaRPr kumimoji="0" lang="en-US" altLang="zh-CN" sz="9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181133" y="3303886"/>
            <a:ext cx="452869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Demo</a:t>
            </a:r>
            <a:endParaRPr kumimoji="0" lang="en-US" sz="5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4" r="12124"/>
          <a:stretch>
            <a:fillRect/>
          </a:stretch>
        </p:blipFill>
        <p:spPr>
          <a:xfrm>
            <a:off x="6096000" y="1028700"/>
            <a:ext cx="5429252" cy="4800597"/>
          </a:xfrm>
          <a:custGeom>
            <a:avLst/>
            <a:gdLst>
              <a:gd name="connsiteX0" fmla="*/ 0 w 5429252"/>
              <a:gd name="connsiteY0" fmla="*/ 0 h 4800597"/>
              <a:gd name="connsiteX1" fmla="*/ 5181108 w 5429252"/>
              <a:gd name="connsiteY1" fmla="*/ 0 h 4800597"/>
              <a:gd name="connsiteX2" fmla="*/ 5429252 w 5429252"/>
              <a:gd name="connsiteY2" fmla="*/ 248143 h 4800597"/>
              <a:gd name="connsiteX3" fmla="*/ 5429252 w 5429252"/>
              <a:gd name="connsiteY3" fmla="*/ 4552454 h 4800597"/>
              <a:gd name="connsiteX4" fmla="*/ 5181108 w 5429252"/>
              <a:gd name="connsiteY4" fmla="*/ 4800597 h 4800597"/>
              <a:gd name="connsiteX5" fmla="*/ 0 w 5429252"/>
              <a:gd name="connsiteY5" fmla="*/ 4800597 h 4800597"/>
              <a:gd name="connsiteX6" fmla="*/ 0 w 5429252"/>
              <a:gd name="connsiteY6" fmla="*/ 0 h 480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9252" h="4800597">
                <a:moveTo>
                  <a:pt x="0" y="0"/>
                </a:moveTo>
                <a:lnTo>
                  <a:pt x="5181108" y="0"/>
                </a:lnTo>
                <a:cubicBezTo>
                  <a:pt x="5318154" y="0"/>
                  <a:pt x="5429252" y="111097"/>
                  <a:pt x="5429252" y="248143"/>
                </a:cubicBezTo>
                <a:lnTo>
                  <a:pt x="5429252" y="4552454"/>
                </a:lnTo>
                <a:cubicBezTo>
                  <a:pt x="5429252" y="4689500"/>
                  <a:pt x="5318154" y="4800597"/>
                  <a:pt x="5181108" y="4800597"/>
                </a:cubicBezTo>
                <a:lnTo>
                  <a:pt x="0" y="4800597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66750" y="1028700"/>
            <a:ext cx="10858496" cy="4800597"/>
            <a:chOff x="666750" y="1028700"/>
            <a:chExt cx="10858496" cy="4800597"/>
          </a:xfrm>
        </p:grpSpPr>
        <p:sp>
          <p:nvSpPr>
            <p:cNvPr id="6" name="Rectangle: Rounded Corners 20"/>
            <p:cNvSpPr/>
            <p:nvPr/>
          </p:nvSpPr>
          <p:spPr>
            <a:xfrm flipV="1">
              <a:off x="666750" y="1028700"/>
              <a:ext cx="10858496" cy="4800596"/>
            </a:xfrm>
            <a:prstGeom prst="roundRect">
              <a:avLst>
                <a:gd name="adj" fmla="val 3467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58800" dist="558800" dir="5400000" sx="90000" sy="90000" algn="t" rotWithShape="0">
                <a:srgbClr val="18202B">
                  <a:alpha val="2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Roboto" panose="02000000000000000000" pitchFamily="2" charset="0"/>
                <a:cs typeface="+mn-ea"/>
              </a:endParaRPr>
            </a:p>
          </p:txBody>
        </p:sp>
        <p:sp>
          <p:nvSpPr>
            <p:cNvPr id="9" name="Rectangle: Rounded Corners 20"/>
            <p:cNvSpPr/>
            <p:nvPr/>
          </p:nvSpPr>
          <p:spPr>
            <a:xfrm rot="5400000" flipV="1">
              <a:off x="981076" y="714374"/>
              <a:ext cx="4800597" cy="5429249"/>
            </a:xfrm>
            <a:prstGeom prst="round2SameRect">
              <a:avLst>
                <a:gd name="adj1" fmla="val 3140"/>
                <a:gd name="adj2" fmla="val 0"/>
              </a:avLst>
            </a:prstGeom>
            <a:gradFill flip="none" rotWithShape="0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5237" tIns="47618" rIns="95237" bIns="476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Roboto" panose="02000000000000000000" pitchFamily="2" charset="0"/>
                <a:cs typeface="+mn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181133" y="1780641"/>
            <a:ext cx="153924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02</a:t>
            </a:r>
            <a:endParaRPr kumimoji="0" lang="en-US" altLang="zh-CN" sz="9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181133" y="3303886"/>
            <a:ext cx="452869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Demo</a:t>
            </a:r>
            <a:endParaRPr kumimoji="0" lang="en-US" sz="5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4" r="12124"/>
          <a:stretch>
            <a:fillRect/>
          </a:stretch>
        </p:blipFill>
        <p:spPr>
          <a:xfrm>
            <a:off x="6096000" y="1028700"/>
            <a:ext cx="5429252" cy="4800597"/>
          </a:xfrm>
          <a:custGeom>
            <a:avLst/>
            <a:gdLst>
              <a:gd name="connsiteX0" fmla="*/ 0 w 5429252"/>
              <a:gd name="connsiteY0" fmla="*/ 0 h 4800597"/>
              <a:gd name="connsiteX1" fmla="*/ 5181108 w 5429252"/>
              <a:gd name="connsiteY1" fmla="*/ 0 h 4800597"/>
              <a:gd name="connsiteX2" fmla="*/ 5429252 w 5429252"/>
              <a:gd name="connsiteY2" fmla="*/ 248143 h 4800597"/>
              <a:gd name="connsiteX3" fmla="*/ 5429252 w 5429252"/>
              <a:gd name="connsiteY3" fmla="*/ 4552454 h 4800597"/>
              <a:gd name="connsiteX4" fmla="*/ 5181108 w 5429252"/>
              <a:gd name="connsiteY4" fmla="*/ 4800597 h 4800597"/>
              <a:gd name="connsiteX5" fmla="*/ 0 w 5429252"/>
              <a:gd name="connsiteY5" fmla="*/ 4800597 h 4800597"/>
              <a:gd name="connsiteX6" fmla="*/ 0 w 5429252"/>
              <a:gd name="connsiteY6" fmla="*/ 0 h 480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9252" h="4800597">
                <a:moveTo>
                  <a:pt x="0" y="0"/>
                </a:moveTo>
                <a:lnTo>
                  <a:pt x="5181108" y="0"/>
                </a:lnTo>
                <a:cubicBezTo>
                  <a:pt x="5318154" y="0"/>
                  <a:pt x="5429252" y="111097"/>
                  <a:pt x="5429252" y="248143"/>
                </a:cubicBezTo>
                <a:lnTo>
                  <a:pt x="5429252" y="4552454"/>
                </a:lnTo>
                <a:cubicBezTo>
                  <a:pt x="5429252" y="4689500"/>
                  <a:pt x="5318154" y="4800597"/>
                  <a:pt x="5181108" y="4800597"/>
                </a:cubicBezTo>
                <a:lnTo>
                  <a:pt x="0" y="4800597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0"/>
          <p:cNvSpPr/>
          <p:nvPr/>
        </p:nvSpPr>
        <p:spPr>
          <a:xfrm>
            <a:off x="0" y="4514892"/>
            <a:ext cx="12192000" cy="2343108"/>
          </a:xfrm>
          <a:prstGeom prst="roundRect">
            <a:avLst>
              <a:gd name="adj" fmla="val 0"/>
            </a:avLst>
          </a:prstGeom>
          <a:gradFill flip="none" rotWithShape="0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82008" dist="266700" dir="5400000" sx="90000" sy="90000" algn="ctr" rotWithShape="0">
              <a:schemeClr val="accent1">
                <a:alpha val="69000"/>
              </a:schemeClr>
            </a:outerShdw>
          </a:effectLst>
        </p:spPr>
        <p:txBody>
          <a:bodyPr lIns="95237" tIns="47618" rIns="95237" bIns="476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32270" y="842601"/>
            <a:ext cx="330835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Problem</a:t>
            </a:r>
            <a:endParaRPr kumimoji="0" lang="en-US" altLang="zh-CN" sz="48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9990" y="1672835"/>
            <a:ext cx="67435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alpha val="50000"/>
                  </a:schemeClr>
                </a:solidFill>
                <a:effectLst/>
                <a:uLnTx/>
                <a:uFillTx/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rPr>
              <a:t>Kurangnya loyalitas dari pelanggan di Salt Game Store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alpha val="50000"/>
                </a:schemeClr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39800" y="2924566"/>
            <a:ext cx="10312400" cy="2903031"/>
            <a:chOff x="1206500" y="2924566"/>
            <a:chExt cx="10312400" cy="2903031"/>
          </a:xfrm>
        </p:grpSpPr>
        <p:pic>
          <p:nvPicPr>
            <p:cNvPr id="10" name="图片 9" descr="一群人在餐厅吃饭&#10;&#10;描述已自动生成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0" t="18248" r="233" b="13075"/>
            <a:stretch>
              <a:fillRect/>
            </a:stretch>
          </p:blipFill>
          <p:spPr>
            <a:xfrm>
              <a:off x="5295899" y="2924566"/>
              <a:ext cx="6223001" cy="2903031"/>
            </a:xfrm>
            <a:custGeom>
              <a:avLst/>
              <a:gdLst>
                <a:gd name="connsiteX0" fmla="*/ 124830 w 6223001"/>
                <a:gd name="connsiteY0" fmla="*/ 0 h 2903031"/>
                <a:gd name="connsiteX1" fmla="*/ 6098171 w 6223001"/>
                <a:gd name="connsiteY1" fmla="*/ 0 h 2903031"/>
                <a:gd name="connsiteX2" fmla="*/ 6223001 w 6223001"/>
                <a:gd name="connsiteY2" fmla="*/ 124830 h 2903031"/>
                <a:gd name="connsiteX3" fmla="*/ 6223001 w 6223001"/>
                <a:gd name="connsiteY3" fmla="*/ 2778201 h 2903031"/>
                <a:gd name="connsiteX4" fmla="*/ 6098171 w 6223001"/>
                <a:gd name="connsiteY4" fmla="*/ 2903031 h 2903031"/>
                <a:gd name="connsiteX5" fmla="*/ 124830 w 6223001"/>
                <a:gd name="connsiteY5" fmla="*/ 2903031 h 2903031"/>
                <a:gd name="connsiteX6" fmla="*/ 0 w 6223001"/>
                <a:gd name="connsiteY6" fmla="*/ 2778201 h 2903031"/>
                <a:gd name="connsiteX7" fmla="*/ 0 w 6223001"/>
                <a:gd name="connsiteY7" fmla="*/ 124830 h 2903031"/>
                <a:gd name="connsiteX8" fmla="*/ 124830 w 6223001"/>
                <a:gd name="connsiteY8" fmla="*/ 0 h 290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3001" h="2903031">
                  <a:moveTo>
                    <a:pt x="124830" y="0"/>
                  </a:moveTo>
                  <a:lnTo>
                    <a:pt x="6098171" y="0"/>
                  </a:lnTo>
                  <a:cubicBezTo>
                    <a:pt x="6167113" y="0"/>
                    <a:pt x="6223001" y="55888"/>
                    <a:pt x="6223001" y="124830"/>
                  </a:cubicBezTo>
                  <a:lnTo>
                    <a:pt x="6223001" y="2778201"/>
                  </a:lnTo>
                  <a:cubicBezTo>
                    <a:pt x="6223001" y="2847143"/>
                    <a:pt x="6167113" y="2903031"/>
                    <a:pt x="6098171" y="2903031"/>
                  </a:cubicBezTo>
                  <a:lnTo>
                    <a:pt x="124830" y="2903031"/>
                  </a:lnTo>
                  <a:cubicBezTo>
                    <a:pt x="55888" y="2903031"/>
                    <a:pt x="0" y="2847143"/>
                    <a:pt x="0" y="2778201"/>
                  </a:cubicBezTo>
                  <a:lnTo>
                    <a:pt x="0" y="124830"/>
                  </a:lnTo>
                  <a:cubicBezTo>
                    <a:pt x="0" y="55888"/>
                    <a:pt x="55888" y="0"/>
                    <a:pt x="124830" y="0"/>
                  </a:cubicBezTo>
                  <a:close/>
                </a:path>
              </a:pathLst>
            </a:custGeom>
            <a:effectLst>
              <a:outerShdw blurRad="558800" dist="508000" dir="5400000" sx="90000" sy="90000" algn="ctr" rotWithShape="0">
                <a:schemeClr val="accent1">
                  <a:lumMod val="50000"/>
                  <a:alpha val="25000"/>
                </a:schemeClr>
              </a:outerShdw>
            </a:effectLst>
          </p:spPr>
        </p:pic>
        <p:pic>
          <p:nvPicPr>
            <p:cNvPr id="11" name="图片 10" descr="图片包含 建筑, 人, 窗户, 桌子&#10;&#10;描述已自动生成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" r="14970" b="1757"/>
            <a:stretch>
              <a:fillRect/>
            </a:stretch>
          </p:blipFill>
          <p:spPr>
            <a:xfrm>
              <a:off x="1206500" y="2924566"/>
              <a:ext cx="3740885" cy="2903030"/>
            </a:xfrm>
            <a:custGeom>
              <a:avLst/>
              <a:gdLst>
                <a:gd name="connsiteX0" fmla="*/ 124825 w 3740885"/>
                <a:gd name="connsiteY0" fmla="*/ 0 h 2903030"/>
                <a:gd name="connsiteX1" fmla="*/ 3616060 w 3740885"/>
                <a:gd name="connsiteY1" fmla="*/ 0 h 2903030"/>
                <a:gd name="connsiteX2" fmla="*/ 3664645 w 3740885"/>
                <a:gd name="connsiteY2" fmla="*/ 9809 h 2903030"/>
                <a:gd name="connsiteX3" fmla="*/ 3740885 w 3740885"/>
                <a:gd name="connsiteY3" fmla="*/ 124829 h 2903030"/>
                <a:gd name="connsiteX4" fmla="*/ 3740885 w 3740885"/>
                <a:gd name="connsiteY4" fmla="*/ 2778200 h 2903030"/>
                <a:gd name="connsiteX5" fmla="*/ 3616055 w 3740885"/>
                <a:gd name="connsiteY5" fmla="*/ 2903030 h 2903030"/>
                <a:gd name="connsiteX6" fmla="*/ 124830 w 3740885"/>
                <a:gd name="connsiteY6" fmla="*/ 2903030 h 2903030"/>
                <a:gd name="connsiteX7" fmla="*/ 0 w 3740885"/>
                <a:gd name="connsiteY7" fmla="*/ 2778200 h 2903030"/>
                <a:gd name="connsiteX8" fmla="*/ 0 w 3740885"/>
                <a:gd name="connsiteY8" fmla="*/ 124829 h 2903030"/>
                <a:gd name="connsiteX9" fmla="*/ 76240 w 3740885"/>
                <a:gd name="connsiteY9" fmla="*/ 9809 h 2903030"/>
                <a:gd name="connsiteX10" fmla="*/ 124825 w 3740885"/>
                <a:gd name="connsiteY10" fmla="*/ 0 h 29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40885" h="2903030">
                  <a:moveTo>
                    <a:pt x="124825" y="0"/>
                  </a:moveTo>
                  <a:lnTo>
                    <a:pt x="3616060" y="0"/>
                  </a:lnTo>
                  <a:lnTo>
                    <a:pt x="3664645" y="9809"/>
                  </a:lnTo>
                  <a:cubicBezTo>
                    <a:pt x="3709448" y="28759"/>
                    <a:pt x="3740885" y="73123"/>
                    <a:pt x="3740885" y="124829"/>
                  </a:cubicBezTo>
                  <a:lnTo>
                    <a:pt x="3740885" y="2778200"/>
                  </a:lnTo>
                  <a:cubicBezTo>
                    <a:pt x="3740885" y="2847142"/>
                    <a:pt x="3684997" y="2903030"/>
                    <a:pt x="3616055" y="2903030"/>
                  </a:cubicBezTo>
                  <a:lnTo>
                    <a:pt x="124830" y="2903030"/>
                  </a:lnTo>
                  <a:cubicBezTo>
                    <a:pt x="55888" y="2903030"/>
                    <a:pt x="0" y="2847142"/>
                    <a:pt x="0" y="2778200"/>
                  </a:cubicBezTo>
                  <a:lnTo>
                    <a:pt x="0" y="124829"/>
                  </a:lnTo>
                  <a:cubicBezTo>
                    <a:pt x="0" y="73123"/>
                    <a:pt x="31437" y="28759"/>
                    <a:pt x="76240" y="9809"/>
                  </a:cubicBezTo>
                  <a:lnTo>
                    <a:pt x="124825" y="0"/>
                  </a:lnTo>
                  <a:close/>
                </a:path>
              </a:pathLst>
            </a:custGeom>
            <a:effectLst>
              <a:outerShdw blurRad="558800" dist="508000" dir="5400000" sx="90000" sy="90000" algn="ctr" rotWithShape="0">
                <a:schemeClr val="accent1">
                  <a:lumMod val="50000"/>
                  <a:alpha val="25000"/>
                </a:schemeClr>
              </a:outerShdw>
            </a:effectLst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66750" y="1028700"/>
            <a:ext cx="10858496" cy="4800597"/>
            <a:chOff x="666750" y="1028700"/>
            <a:chExt cx="10858496" cy="4800597"/>
          </a:xfrm>
        </p:grpSpPr>
        <p:sp>
          <p:nvSpPr>
            <p:cNvPr id="6" name="Rectangle: Rounded Corners 20"/>
            <p:cNvSpPr/>
            <p:nvPr/>
          </p:nvSpPr>
          <p:spPr>
            <a:xfrm flipV="1">
              <a:off x="666750" y="1028700"/>
              <a:ext cx="10858496" cy="4800596"/>
            </a:xfrm>
            <a:prstGeom prst="roundRect">
              <a:avLst>
                <a:gd name="adj" fmla="val 3467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58800" dist="558800" dir="5400000" sx="90000" sy="90000" algn="t" rotWithShape="0">
                <a:srgbClr val="18202B">
                  <a:alpha val="2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Roboto" panose="02000000000000000000" pitchFamily="2" charset="0"/>
                <a:cs typeface="+mn-ea"/>
              </a:endParaRPr>
            </a:p>
          </p:txBody>
        </p:sp>
        <p:sp>
          <p:nvSpPr>
            <p:cNvPr id="9" name="Rectangle: Rounded Corners 20"/>
            <p:cNvSpPr/>
            <p:nvPr/>
          </p:nvSpPr>
          <p:spPr>
            <a:xfrm rot="5400000" flipV="1">
              <a:off x="981076" y="714374"/>
              <a:ext cx="4800597" cy="5429249"/>
            </a:xfrm>
            <a:prstGeom prst="round2SameRect">
              <a:avLst>
                <a:gd name="adj1" fmla="val 3140"/>
                <a:gd name="adj2" fmla="val 0"/>
              </a:avLst>
            </a:prstGeom>
            <a:gradFill flip="none" rotWithShape="0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5237" tIns="47618" rIns="95237" bIns="476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Roboto" panose="02000000000000000000" pitchFamily="2" charset="0"/>
                <a:cs typeface="+mn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181133" y="1780641"/>
            <a:ext cx="153924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03</a:t>
            </a:r>
            <a:endParaRPr kumimoji="0" lang="en-US" altLang="zh-CN" sz="9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181133" y="3303886"/>
            <a:ext cx="452869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Demo</a:t>
            </a:r>
            <a:endParaRPr kumimoji="0" lang="en-US" sz="5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4" r="12124"/>
          <a:stretch>
            <a:fillRect/>
          </a:stretch>
        </p:blipFill>
        <p:spPr>
          <a:xfrm>
            <a:off x="6096000" y="1028700"/>
            <a:ext cx="5429252" cy="4800597"/>
          </a:xfrm>
          <a:custGeom>
            <a:avLst/>
            <a:gdLst>
              <a:gd name="connsiteX0" fmla="*/ 0 w 5429252"/>
              <a:gd name="connsiteY0" fmla="*/ 0 h 4800597"/>
              <a:gd name="connsiteX1" fmla="*/ 5181108 w 5429252"/>
              <a:gd name="connsiteY1" fmla="*/ 0 h 4800597"/>
              <a:gd name="connsiteX2" fmla="*/ 5429252 w 5429252"/>
              <a:gd name="connsiteY2" fmla="*/ 248143 h 4800597"/>
              <a:gd name="connsiteX3" fmla="*/ 5429252 w 5429252"/>
              <a:gd name="connsiteY3" fmla="*/ 4552454 h 4800597"/>
              <a:gd name="connsiteX4" fmla="*/ 5181108 w 5429252"/>
              <a:gd name="connsiteY4" fmla="*/ 4800597 h 4800597"/>
              <a:gd name="connsiteX5" fmla="*/ 0 w 5429252"/>
              <a:gd name="connsiteY5" fmla="*/ 4800597 h 4800597"/>
              <a:gd name="connsiteX6" fmla="*/ 0 w 5429252"/>
              <a:gd name="connsiteY6" fmla="*/ 0 h 480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9252" h="4800597">
                <a:moveTo>
                  <a:pt x="0" y="0"/>
                </a:moveTo>
                <a:lnTo>
                  <a:pt x="5181108" y="0"/>
                </a:lnTo>
                <a:cubicBezTo>
                  <a:pt x="5318154" y="0"/>
                  <a:pt x="5429252" y="111097"/>
                  <a:pt x="5429252" y="248143"/>
                </a:cubicBezTo>
                <a:lnTo>
                  <a:pt x="5429252" y="4552454"/>
                </a:lnTo>
                <a:cubicBezTo>
                  <a:pt x="5429252" y="4689500"/>
                  <a:pt x="5318154" y="4800597"/>
                  <a:pt x="5181108" y="4800597"/>
                </a:cubicBezTo>
                <a:lnTo>
                  <a:pt x="0" y="4800597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0"/>
          <p:cNvSpPr/>
          <p:nvPr/>
        </p:nvSpPr>
        <p:spPr>
          <a:xfrm flipV="1">
            <a:off x="0" y="1368191"/>
            <a:ext cx="12192000" cy="412161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5237" tIns="47618" rIns="95237" bIns="476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pic>
        <p:nvPicPr>
          <p:cNvPr id="13" name="图片 12" descr="房间里有窗户&#10;&#10;中度可信度描述已自动生成"/>
          <p:cNvPicPr>
            <a:picLocks noChangeAspect="1"/>
          </p:cNvPicPr>
          <p:nvPr/>
        </p:nvPicPr>
        <p:blipFill>
          <a:blip r:embed="rId1" cstate="print">
            <a:alphaModFix amt="2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" t="24887" r="413" b="24887"/>
          <a:stretch>
            <a:fillRect/>
          </a:stretch>
        </p:blipFill>
        <p:spPr>
          <a:xfrm>
            <a:off x="0" y="1368191"/>
            <a:ext cx="12191999" cy="4121618"/>
          </a:xfrm>
          <a:custGeom>
            <a:avLst/>
            <a:gdLst>
              <a:gd name="connsiteX0" fmla="*/ 0 w 12191999"/>
              <a:gd name="connsiteY0" fmla="*/ 0 h 4121618"/>
              <a:gd name="connsiteX1" fmla="*/ 12191999 w 12191999"/>
              <a:gd name="connsiteY1" fmla="*/ 0 h 4121618"/>
              <a:gd name="connsiteX2" fmla="*/ 12191999 w 12191999"/>
              <a:gd name="connsiteY2" fmla="*/ 4121618 h 4121618"/>
              <a:gd name="connsiteX3" fmla="*/ 0 w 12191999"/>
              <a:gd name="connsiteY3" fmla="*/ 4121618 h 4121618"/>
              <a:gd name="connsiteX4" fmla="*/ 0 w 12191999"/>
              <a:gd name="connsiteY4" fmla="*/ 0 h 4121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4121618">
                <a:moveTo>
                  <a:pt x="0" y="0"/>
                </a:moveTo>
                <a:lnTo>
                  <a:pt x="12191999" y="0"/>
                </a:lnTo>
                <a:lnTo>
                  <a:pt x="12191999" y="4121618"/>
                </a:lnTo>
                <a:lnTo>
                  <a:pt x="0" y="412161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文本框 5"/>
          <p:cNvSpPr txBox="1"/>
          <p:nvPr/>
        </p:nvSpPr>
        <p:spPr>
          <a:xfrm>
            <a:off x="3756256" y="2705725"/>
            <a:ext cx="46794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Kanit SemiBold" pitchFamily="2" charset="-34"/>
              </a:rPr>
              <a:t>THANKS</a:t>
            </a:r>
            <a:endParaRPr kumimoji="0" lang="zh-CN" altLang="en-US" sz="8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/>
              <a:ea typeface="等线"/>
              <a:cs typeface="Kanit SemiBold" pitchFamily="2" charset="-3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20"/>
          <p:cNvSpPr/>
          <p:nvPr/>
        </p:nvSpPr>
        <p:spPr>
          <a:xfrm flipV="1">
            <a:off x="695325" y="549053"/>
            <a:ext cx="10801350" cy="5759451"/>
          </a:xfrm>
          <a:prstGeom prst="roundRect">
            <a:avLst>
              <a:gd name="adj" fmla="val 3576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58800" dist="609600" dir="5400000" sx="90000" sy="90000" algn="t" rotWithShape="0">
              <a:srgbClr val="18202B">
                <a:alpha val="2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126101" y="1005465"/>
            <a:ext cx="506258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New customers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4" name="Rectangle: Rounded Corners 20"/>
          <p:cNvSpPr/>
          <p:nvPr/>
        </p:nvSpPr>
        <p:spPr>
          <a:xfrm rot="16200000" flipH="1" flipV="1">
            <a:off x="6550864" y="1361811"/>
            <a:ext cx="5757685" cy="4133934"/>
          </a:xfrm>
          <a:prstGeom prst="round2SameRect">
            <a:avLst>
              <a:gd name="adj1" fmla="val 5008"/>
              <a:gd name="adj2" fmla="val 0"/>
            </a:avLst>
          </a:prstGeom>
          <a:gradFill flip="none" rotWithShape="0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pic>
        <p:nvPicPr>
          <p:cNvPr id="11" name="图片 10" descr="穿白色衣服的人&#10;&#10;低可信度描述已自动生成"/>
          <p:cNvPicPr>
            <a:picLocks noChangeAspect="1"/>
          </p:cNvPicPr>
          <p:nvPr/>
        </p:nvPicPr>
        <p:blipFill>
          <a:blip r:embed="rId2" cstate="print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b="9533"/>
          <a:stretch>
            <a:fillRect/>
          </a:stretch>
        </p:blipFill>
        <p:spPr>
          <a:xfrm>
            <a:off x="7362739" y="549936"/>
            <a:ext cx="4133935" cy="5757684"/>
          </a:xfrm>
          <a:custGeom>
            <a:avLst/>
            <a:gdLst>
              <a:gd name="connsiteX0" fmla="*/ 0 w 4133935"/>
              <a:gd name="connsiteY0" fmla="*/ 0 h 5757684"/>
              <a:gd name="connsiteX1" fmla="*/ 3926908 w 4133935"/>
              <a:gd name="connsiteY1" fmla="*/ 0 h 5757684"/>
              <a:gd name="connsiteX2" fmla="*/ 4133934 w 4133935"/>
              <a:gd name="connsiteY2" fmla="*/ 207027 h 5757684"/>
              <a:gd name="connsiteX3" fmla="*/ 4133935 w 4133935"/>
              <a:gd name="connsiteY3" fmla="*/ 5550658 h 5757684"/>
              <a:gd name="connsiteX4" fmla="*/ 3926908 w 4133935"/>
              <a:gd name="connsiteY4" fmla="*/ 5757684 h 5757684"/>
              <a:gd name="connsiteX5" fmla="*/ 0 w 4133935"/>
              <a:gd name="connsiteY5" fmla="*/ 5757684 h 5757684"/>
              <a:gd name="connsiteX6" fmla="*/ 0 w 4133935"/>
              <a:gd name="connsiteY6" fmla="*/ 0 h 575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935" h="5757684">
                <a:moveTo>
                  <a:pt x="0" y="0"/>
                </a:moveTo>
                <a:lnTo>
                  <a:pt x="3926908" y="0"/>
                </a:lnTo>
                <a:cubicBezTo>
                  <a:pt x="4041246" y="0"/>
                  <a:pt x="4133934" y="92689"/>
                  <a:pt x="4133934" y="207027"/>
                </a:cubicBezTo>
                <a:lnTo>
                  <a:pt x="4133935" y="5550658"/>
                </a:lnTo>
                <a:cubicBezTo>
                  <a:pt x="4133935" y="5664996"/>
                  <a:pt x="4041246" y="5757684"/>
                  <a:pt x="3926908" y="5757684"/>
                </a:cubicBezTo>
                <a:lnTo>
                  <a:pt x="0" y="5757684"/>
                </a:lnTo>
                <a:lnTo>
                  <a:pt x="0" y="0"/>
                </a:lnTo>
                <a:close/>
              </a:path>
            </a:pathLst>
          </a:custGeom>
        </p:spPr>
      </p:pic>
      <p:graphicFrame>
        <p:nvGraphicFramePr>
          <p:cNvPr id="51" name="Chart 30"/>
          <p:cNvGraphicFramePr/>
          <p:nvPr/>
        </p:nvGraphicFramePr>
        <p:xfrm>
          <a:off x="1148080" y="1835785"/>
          <a:ext cx="5898515" cy="4086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20"/>
          <p:cNvSpPr/>
          <p:nvPr/>
        </p:nvSpPr>
        <p:spPr>
          <a:xfrm flipV="1">
            <a:off x="695325" y="549053"/>
            <a:ext cx="10801350" cy="5759451"/>
          </a:xfrm>
          <a:prstGeom prst="roundRect">
            <a:avLst>
              <a:gd name="adj" fmla="val 3576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58800" dist="609600" dir="5400000" sx="90000" sy="90000" algn="t" rotWithShape="0">
              <a:srgbClr val="18202B">
                <a:alpha val="2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126101" y="1005465"/>
            <a:ext cx="506258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Old customers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4" name="Rectangle: Rounded Corners 20"/>
          <p:cNvSpPr/>
          <p:nvPr/>
        </p:nvSpPr>
        <p:spPr>
          <a:xfrm rot="16200000" flipH="1" flipV="1">
            <a:off x="6550864" y="1361811"/>
            <a:ext cx="5757685" cy="4133934"/>
          </a:xfrm>
          <a:prstGeom prst="round2SameRect">
            <a:avLst>
              <a:gd name="adj1" fmla="val 5008"/>
              <a:gd name="adj2" fmla="val 0"/>
            </a:avLst>
          </a:prstGeom>
          <a:gradFill flip="none" rotWithShape="0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pic>
        <p:nvPicPr>
          <p:cNvPr id="11" name="图片 10" descr="穿白色衣服的人&#10;&#10;低可信度描述已自动生成"/>
          <p:cNvPicPr>
            <a:picLocks noChangeAspect="1"/>
          </p:cNvPicPr>
          <p:nvPr/>
        </p:nvPicPr>
        <p:blipFill>
          <a:blip r:embed="rId2" cstate="print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b="9533"/>
          <a:stretch>
            <a:fillRect/>
          </a:stretch>
        </p:blipFill>
        <p:spPr>
          <a:xfrm>
            <a:off x="7362739" y="549936"/>
            <a:ext cx="4133935" cy="5757684"/>
          </a:xfrm>
          <a:custGeom>
            <a:avLst/>
            <a:gdLst>
              <a:gd name="connsiteX0" fmla="*/ 0 w 4133935"/>
              <a:gd name="connsiteY0" fmla="*/ 0 h 5757684"/>
              <a:gd name="connsiteX1" fmla="*/ 3926908 w 4133935"/>
              <a:gd name="connsiteY1" fmla="*/ 0 h 5757684"/>
              <a:gd name="connsiteX2" fmla="*/ 4133934 w 4133935"/>
              <a:gd name="connsiteY2" fmla="*/ 207027 h 5757684"/>
              <a:gd name="connsiteX3" fmla="*/ 4133935 w 4133935"/>
              <a:gd name="connsiteY3" fmla="*/ 5550658 h 5757684"/>
              <a:gd name="connsiteX4" fmla="*/ 3926908 w 4133935"/>
              <a:gd name="connsiteY4" fmla="*/ 5757684 h 5757684"/>
              <a:gd name="connsiteX5" fmla="*/ 0 w 4133935"/>
              <a:gd name="connsiteY5" fmla="*/ 5757684 h 5757684"/>
              <a:gd name="connsiteX6" fmla="*/ 0 w 4133935"/>
              <a:gd name="connsiteY6" fmla="*/ 0 h 575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935" h="5757684">
                <a:moveTo>
                  <a:pt x="0" y="0"/>
                </a:moveTo>
                <a:lnTo>
                  <a:pt x="3926908" y="0"/>
                </a:lnTo>
                <a:cubicBezTo>
                  <a:pt x="4041246" y="0"/>
                  <a:pt x="4133934" y="92689"/>
                  <a:pt x="4133934" y="207027"/>
                </a:cubicBezTo>
                <a:lnTo>
                  <a:pt x="4133935" y="5550658"/>
                </a:lnTo>
                <a:cubicBezTo>
                  <a:pt x="4133935" y="5664996"/>
                  <a:pt x="4041246" y="5757684"/>
                  <a:pt x="3926908" y="5757684"/>
                </a:cubicBezTo>
                <a:lnTo>
                  <a:pt x="0" y="5757684"/>
                </a:lnTo>
                <a:lnTo>
                  <a:pt x="0" y="0"/>
                </a:lnTo>
                <a:close/>
              </a:path>
            </a:pathLst>
          </a:custGeom>
        </p:spPr>
      </p:pic>
      <p:graphicFrame>
        <p:nvGraphicFramePr>
          <p:cNvPr id="51" name="Chart 30"/>
          <p:cNvGraphicFramePr/>
          <p:nvPr/>
        </p:nvGraphicFramePr>
        <p:xfrm>
          <a:off x="1148080" y="1835785"/>
          <a:ext cx="5898515" cy="4086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0"/>
          <p:cNvSpPr/>
          <p:nvPr/>
        </p:nvSpPr>
        <p:spPr>
          <a:xfrm flipV="1">
            <a:off x="6764500" y="1501551"/>
            <a:ext cx="4788265" cy="638007"/>
          </a:xfrm>
          <a:prstGeom prst="roundRect">
            <a:avLst>
              <a:gd name="adj" fmla="val 13381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472912" dist="161220" dir="5400000" sx="90000" sy="90000" algn="t" rotWithShape="0">
              <a:schemeClr val="accent3">
                <a:alpha val="15000"/>
              </a:schemeClr>
            </a:outerShdw>
          </a:effectLst>
        </p:spPr>
        <p:txBody>
          <a:bodyPr lIns="77385" tIns="38693" rIns="77385" bIns="38693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25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sp>
        <p:nvSpPr>
          <p:cNvPr id="11" name="Rectangle: Rounded Corners 20"/>
          <p:cNvSpPr/>
          <p:nvPr/>
        </p:nvSpPr>
        <p:spPr>
          <a:xfrm flipV="1">
            <a:off x="6764500" y="2320779"/>
            <a:ext cx="4788265" cy="638007"/>
          </a:xfrm>
          <a:prstGeom prst="roundRect">
            <a:avLst>
              <a:gd name="adj" fmla="val 13381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472912" dist="161220" dir="5400000" sx="90000" sy="90000" algn="t" rotWithShape="0">
              <a:schemeClr val="accent3">
                <a:alpha val="15000"/>
              </a:schemeClr>
            </a:outerShdw>
          </a:effectLst>
        </p:spPr>
        <p:txBody>
          <a:bodyPr lIns="77385" tIns="38693" rIns="77385" bIns="38693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2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sp>
        <p:nvSpPr>
          <p:cNvPr id="12" name="Rectangle: Rounded Corners 20"/>
          <p:cNvSpPr/>
          <p:nvPr/>
        </p:nvSpPr>
        <p:spPr>
          <a:xfrm flipV="1">
            <a:off x="6764500" y="3140007"/>
            <a:ext cx="4788265" cy="638007"/>
          </a:xfrm>
          <a:prstGeom prst="roundRect">
            <a:avLst>
              <a:gd name="adj" fmla="val 13381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472912" dist="161220" dir="5400000" sx="90000" sy="90000" algn="t" rotWithShape="0">
              <a:schemeClr val="accent3">
                <a:alpha val="15000"/>
              </a:schemeClr>
            </a:outerShdw>
          </a:effectLst>
        </p:spPr>
        <p:txBody>
          <a:bodyPr lIns="77385" tIns="38693" rIns="77385" bIns="38693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2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sp>
        <p:nvSpPr>
          <p:cNvPr id="13" name="Rectangle: Rounded Corners 20"/>
          <p:cNvSpPr/>
          <p:nvPr/>
        </p:nvSpPr>
        <p:spPr>
          <a:xfrm flipV="1">
            <a:off x="6764655" y="3959225"/>
            <a:ext cx="4788535" cy="904875"/>
          </a:xfrm>
          <a:prstGeom prst="roundRect">
            <a:avLst>
              <a:gd name="adj" fmla="val 13381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472912" dist="161220" dir="5400000" sx="90000" sy="90000" algn="t" rotWithShape="0">
              <a:schemeClr val="accent3">
                <a:alpha val="15000"/>
              </a:schemeClr>
            </a:outerShdw>
          </a:effectLst>
        </p:spPr>
        <p:txBody>
          <a:bodyPr lIns="77385" tIns="38693" rIns="77385" bIns="38693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2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sp>
        <p:nvSpPr>
          <p:cNvPr id="2" name="Rectangle: Rounded Corners 20"/>
          <p:cNvSpPr/>
          <p:nvPr/>
        </p:nvSpPr>
        <p:spPr>
          <a:xfrm flipV="1">
            <a:off x="-1" y="-18"/>
            <a:ext cx="6104100" cy="4031353"/>
          </a:xfrm>
          <a:prstGeom prst="round1Rect">
            <a:avLst>
              <a:gd name="adj" fmla="val 5116"/>
            </a:avLst>
          </a:prstGeom>
          <a:gradFill flip="none" rotWithShape="0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82008" dist="266700" dir="5400000" sx="90000" sy="90000" algn="ctr" rotWithShape="0">
              <a:schemeClr val="accent1">
                <a:alpha val="69000"/>
              </a:schemeClr>
            </a:outerShdw>
          </a:effectLst>
        </p:spPr>
        <p:txBody>
          <a:bodyPr lIns="95237" tIns="47618" rIns="95237" bIns="476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59522" y="664700"/>
            <a:ext cx="4272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Cara Meningkatkan </a:t>
            </a:r>
            <a:endParaRPr kumimoji="0" lang="en-US" altLang="zh-C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Loyalitas</a:t>
            </a:r>
            <a:endParaRPr kumimoji="0" lang="en-US" altLang="zh-C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099035" y="1613157"/>
            <a:ext cx="3338830" cy="414655"/>
          </a:xfrm>
          <a:prstGeom prst="rect">
            <a:avLst/>
          </a:prstGeom>
          <a:noFill/>
          <a:effectLst/>
        </p:spPr>
        <p:txBody>
          <a:bodyPr wrap="none" lIns="77385" tIns="38693" rIns="77385" bIns="38693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rPr>
              <a:t>Beri Reward atau Diskon </a:t>
            </a:r>
            <a:endParaRPr kumimoji="0" lang="en-US" altLang="zh-CN" sz="22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7099035" y="2432385"/>
            <a:ext cx="3087370" cy="353060"/>
          </a:xfrm>
          <a:prstGeom prst="rect">
            <a:avLst/>
          </a:prstGeom>
          <a:noFill/>
          <a:effectLst/>
        </p:spPr>
        <p:txBody>
          <a:bodyPr wrap="none" lIns="77385" tIns="38693" rIns="77385" bIns="38693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rPr>
              <a:t>Bangun Kepercayaan (Trust)</a:t>
            </a:r>
            <a:endParaRPr kumimoji="0" lang="en-US" altLang="zh-CN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099035" y="3251613"/>
            <a:ext cx="3900170" cy="353060"/>
          </a:xfrm>
          <a:prstGeom prst="rect">
            <a:avLst/>
          </a:prstGeom>
          <a:noFill/>
          <a:effectLst/>
        </p:spPr>
        <p:txBody>
          <a:bodyPr wrap="none" lIns="77385" tIns="38693" rIns="77385" bIns="38693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rPr>
              <a:t>Kembangkan Hubungan Lebih Dekat</a:t>
            </a:r>
            <a:endParaRPr kumimoji="0" lang="en-US" altLang="zh-CN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ea"/>
              <a:sym typeface="+mn-lt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099300" y="4070985"/>
            <a:ext cx="4271645" cy="629920"/>
          </a:xfrm>
          <a:prstGeom prst="rect">
            <a:avLst/>
          </a:prstGeom>
          <a:noFill/>
          <a:effectLst/>
        </p:spPr>
        <p:txBody>
          <a:bodyPr wrap="square" lIns="77385" tIns="38693" rIns="77385" bIns="38693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rPr>
              <a:t>Berikan Pelayanan yang Jauh Melebihi </a:t>
            </a:r>
            <a:endParaRPr kumimoji="0" lang="en-US" altLang="zh-CN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rPr>
              <a:t>Ekspektasi Pelanggan </a:t>
            </a:r>
            <a:endParaRPr kumimoji="0" lang="en-US" altLang="zh-CN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4" r="13724"/>
          <a:stretch>
            <a:fillRect/>
          </a:stretch>
        </p:blipFill>
        <p:spPr>
          <a:xfrm>
            <a:off x="660400" y="2015067"/>
            <a:ext cx="4593185" cy="4220633"/>
          </a:xfrm>
          <a:custGeom>
            <a:avLst/>
            <a:gdLst>
              <a:gd name="connsiteX0" fmla="*/ 133902 w 4782446"/>
              <a:gd name="connsiteY0" fmla="*/ 0 h 4394543"/>
              <a:gd name="connsiteX1" fmla="*/ 4648544 w 4782446"/>
              <a:gd name="connsiteY1" fmla="*/ 0 h 4394543"/>
              <a:gd name="connsiteX2" fmla="*/ 4782446 w 4782446"/>
              <a:gd name="connsiteY2" fmla="*/ 133902 h 4394543"/>
              <a:gd name="connsiteX3" fmla="*/ 4782446 w 4782446"/>
              <a:gd name="connsiteY3" fmla="*/ 4260641 h 4394543"/>
              <a:gd name="connsiteX4" fmla="*/ 4648544 w 4782446"/>
              <a:gd name="connsiteY4" fmla="*/ 4394543 h 4394543"/>
              <a:gd name="connsiteX5" fmla="*/ 133902 w 4782446"/>
              <a:gd name="connsiteY5" fmla="*/ 4394543 h 4394543"/>
              <a:gd name="connsiteX6" fmla="*/ 0 w 4782446"/>
              <a:gd name="connsiteY6" fmla="*/ 4260641 h 4394543"/>
              <a:gd name="connsiteX7" fmla="*/ 0 w 4782446"/>
              <a:gd name="connsiteY7" fmla="*/ 133902 h 4394543"/>
              <a:gd name="connsiteX8" fmla="*/ 133902 w 4782446"/>
              <a:gd name="connsiteY8" fmla="*/ 0 h 439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82446" h="4394543">
                <a:moveTo>
                  <a:pt x="133902" y="0"/>
                </a:moveTo>
                <a:lnTo>
                  <a:pt x="4648544" y="0"/>
                </a:lnTo>
                <a:cubicBezTo>
                  <a:pt x="4722496" y="0"/>
                  <a:pt x="4782446" y="59950"/>
                  <a:pt x="4782446" y="133902"/>
                </a:cubicBezTo>
                <a:lnTo>
                  <a:pt x="4782446" y="4260641"/>
                </a:lnTo>
                <a:cubicBezTo>
                  <a:pt x="4782446" y="4334593"/>
                  <a:pt x="4722496" y="4394543"/>
                  <a:pt x="4648544" y="4394543"/>
                </a:cubicBezTo>
                <a:lnTo>
                  <a:pt x="133902" y="4394543"/>
                </a:lnTo>
                <a:cubicBezTo>
                  <a:pt x="59950" y="4394543"/>
                  <a:pt x="0" y="4334593"/>
                  <a:pt x="0" y="4260641"/>
                </a:cubicBezTo>
                <a:lnTo>
                  <a:pt x="0" y="133902"/>
                </a:lnTo>
                <a:cubicBezTo>
                  <a:pt x="0" y="59950"/>
                  <a:pt x="59950" y="0"/>
                  <a:pt x="133902" y="0"/>
                </a:cubicBezTo>
                <a:close/>
              </a:path>
            </a:pathLst>
          </a:custGeom>
          <a:blipFill>
            <a:blip r:embed="rId2"/>
            <a:tile tx="-63500" ty="0" sx="100000" sy="100000" flip="none" algn="ctr"/>
          </a:blipFill>
          <a:effectLst>
            <a:outerShdw blurRad="558800" dist="342900" dir="5400000" sx="90000" sy="90000" algn="ctr" rotWithShape="0">
              <a:schemeClr val="accent3">
                <a:alpha val="25000"/>
              </a:schemeClr>
            </a:outerShdw>
          </a:effectLst>
        </p:spPr>
      </p:pic>
      <p:cxnSp>
        <p:nvCxnSpPr>
          <p:cNvPr id="17" name="直接连接符 16"/>
          <p:cNvCxnSpPr/>
          <p:nvPr/>
        </p:nvCxnSpPr>
        <p:spPr>
          <a:xfrm>
            <a:off x="6764500" y="1661642"/>
            <a:ext cx="0" cy="317824"/>
          </a:xfrm>
          <a:prstGeom prst="line">
            <a:avLst/>
          </a:prstGeom>
          <a:ln w="47625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round/>
          </a:ln>
          <a:effectLst>
            <a:outerShdw blurRad="63500" dist="38100" dir="5400000" sx="90000" sy="90000" algn="ctr" rotWithShape="0">
              <a:schemeClr val="accent1">
                <a:alpha val="29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764500" y="2480870"/>
            <a:ext cx="0" cy="317824"/>
          </a:xfrm>
          <a:prstGeom prst="line">
            <a:avLst/>
          </a:prstGeom>
          <a:ln w="47625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round/>
          </a:ln>
          <a:effectLst>
            <a:outerShdw blurRad="63500" dist="38100" dir="5400000" sx="90000" sy="90000" algn="ctr" rotWithShape="0">
              <a:schemeClr val="accent1">
                <a:alpha val="29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764500" y="3300098"/>
            <a:ext cx="0" cy="317824"/>
          </a:xfrm>
          <a:prstGeom prst="line">
            <a:avLst/>
          </a:prstGeom>
          <a:ln w="47625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round/>
          </a:ln>
          <a:effectLst>
            <a:outerShdw blurRad="63500" dist="38100" dir="5400000" sx="90000" sy="90000" algn="ctr" rotWithShape="0">
              <a:schemeClr val="accent1">
                <a:alpha val="29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764655" y="4119245"/>
            <a:ext cx="0" cy="528320"/>
          </a:xfrm>
          <a:prstGeom prst="line">
            <a:avLst/>
          </a:prstGeom>
          <a:ln w="47625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round/>
          </a:ln>
          <a:effectLst>
            <a:outerShdw blurRad="63500" dist="38100" dir="5400000" sx="90000" sy="90000" algn="ctr" rotWithShape="0">
              <a:schemeClr val="accent1">
                <a:alpha val="29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电脑前的人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0" r="690" b="23009"/>
          <a:stretch>
            <a:fillRect/>
          </a:stretch>
        </p:blipFill>
        <p:spPr>
          <a:xfrm>
            <a:off x="0" y="1"/>
            <a:ext cx="12192000" cy="5273285"/>
          </a:xfrm>
          <a:custGeom>
            <a:avLst/>
            <a:gdLst>
              <a:gd name="connsiteX0" fmla="*/ 0 w 12192000"/>
              <a:gd name="connsiteY0" fmla="*/ 0 h 5273285"/>
              <a:gd name="connsiteX1" fmla="*/ 12192000 w 12192000"/>
              <a:gd name="connsiteY1" fmla="*/ 0 h 5273285"/>
              <a:gd name="connsiteX2" fmla="*/ 12192000 w 12192000"/>
              <a:gd name="connsiteY2" fmla="*/ 5273285 h 5273285"/>
              <a:gd name="connsiteX3" fmla="*/ 0 w 12192000"/>
              <a:gd name="connsiteY3" fmla="*/ 5273285 h 527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273285">
                <a:moveTo>
                  <a:pt x="0" y="0"/>
                </a:moveTo>
                <a:lnTo>
                  <a:pt x="12192000" y="0"/>
                </a:lnTo>
                <a:lnTo>
                  <a:pt x="12192000" y="5273285"/>
                </a:lnTo>
                <a:lnTo>
                  <a:pt x="0" y="5273285"/>
                </a:lnTo>
                <a:close/>
              </a:path>
            </a:pathLst>
          </a:custGeom>
        </p:spPr>
      </p:pic>
      <p:sp>
        <p:nvSpPr>
          <p:cNvPr id="2" name="Rectangle: Rounded Corners 20"/>
          <p:cNvSpPr/>
          <p:nvPr/>
        </p:nvSpPr>
        <p:spPr>
          <a:xfrm flipV="1">
            <a:off x="669925" y="3907856"/>
            <a:ext cx="10852150" cy="2327842"/>
          </a:xfrm>
          <a:prstGeom prst="roundRect">
            <a:avLst>
              <a:gd name="adj" fmla="val 5916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0" dist="508000" dir="5400000" sx="90000" sy="90000" algn="t" rotWithShape="0">
              <a:schemeClr val="accent3">
                <a:alpha val="15000"/>
              </a:schemeClr>
            </a:outerShdw>
          </a:effectLst>
        </p:spPr>
        <p:txBody>
          <a:bodyPr lIns="85039" tIns="42520" rIns="85039" bIns="425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6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77666" y="4380353"/>
            <a:ext cx="9435398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18202B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Dikutip dari Bisnis.com bahwa, “sebuah survei mengungkapkan peluang pelanggan yang loyal berbelanja 250% lebih tinggi dibandingkan pelanggan biasa.”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rgbClr val="18202B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66750" y="1028700"/>
            <a:ext cx="10858496" cy="4800597"/>
            <a:chOff x="666750" y="1028700"/>
            <a:chExt cx="10858496" cy="4800597"/>
          </a:xfrm>
        </p:grpSpPr>
        <p:sp>
          <p:nvSpPr>
            <p:cNvPr id="5" name="Rectangle: Rounded Corners 20"/>
            <p:cNvSpPr/>
            <p:nvPr/>
          </p:nvSpPr>
          <p:spPr>
            <a:xfrm flipV="1">
              <a:off x="666750" y="1028700"/>
              <a:ext cx="10858496" cy="4800596"/>
            </a:xfrm>
            <a:prstGeom prst="roundRect">
              <a:avLst>
                <a:gd name="adj" fmla="val 3467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58800" dist="558800" dir="5400000" sx="90000" sy="90000" algn="t" rotWithShape="0">
                <a:srgbClr val="18202B">
                  <a:alpha val="2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Roboto" panose="02000000000000000000" pitchFamily="2" charset="0"/>
                <a:cs typeface="+mn-ea"/>
              </a:endParaRPr>
            </a:p>
          </p:txBody>
        </p:sp>
        <p:sp>
          <p:nvSpPr>
            <p:cNvPr id="6" name="Rectangle: Rounded Corners 20"/>
            <p:cNvSpPr/>
            <p:nvPr/>
          </p:nvSpPr>
          <p:spPr>
            <a:xfrm rot="5400000" flipV="1">
              <a:off x="981076" y="714374"/>
              <a:ext cx="4800597" cy="5429249"/>
            </a:xfrm>
            <a:prstGeom prst="round2SameRect">
              <a:avLst>
                <a:gd name="adj1" fmla="val 3140"/>
                <a:gd name="adj2" fmla="val 0"/>
              </a:avLst>
            </a:prstGeom>
            <a:gradFill flip="none" rotWithShape="0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5237" tIns="47618" rIns="95237" bIns="476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Roboto" panose="02000000000000000000" pitchFamily="2" charset="0"/>
                <a:cs typeface="+mn-ea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181133" y="1780641"/>
            <a:ext cx="86106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#</a:t>
            </a:r>
            <a:endParaRPr kumimoji="0" lang="en-US" altLang="zh-CN" sz="9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181133" y="3303886"/>
            <a:ext cx="452869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Solution</a:t>
            </a:r>
            <a:endParaRPr kumimoji="0" lang="en-US" sz="5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t="3551" r="-125" b="25714"/>
          <a:stretch>
            <a:fillRect/>
          </a:stretch>
        </p:blipFill>
        <p:spPr>
          <a:xfrm>
            <a:off x="6095998" y="1028705"/>
            <a:ext cx="5429252" cy="4800597"/>
          </a:xfrm>
          <a:custGeom>
            <a:avLst/>
            <a:gdLst>
              <a:gd name="connsiteX0" fmla="*/ 0 w 5429252"/>
              <a:gd name="connsiteY0" fmla="*/ 0 h 4800597"/>
              <a:gd name="connsiteX1" fmla="*/ 5181108 w 5429252"/>
              <a:gd name="connsiteY1" fmla="*/ 0 h 4800597"/>
              <a:gd name="connsiteX2" fmla="*/ 5429252 w 5429252"/>
              <a:gd name="connsiteY2" fmla="*/ 248143 h 4800597"/>
              <a:gd name="connsiteX3" fmla="*/ 5429252 w 5429252"/>
              <a:gd name="connsiteY3" fmla="*/ 4552454 h 4800597"/>
              <a:gd name="connsiteX4" fmla="*/ 5181108 w 5429252"/>
              <a:gd name="connsiteY4" fmla="*/ 4800597 h 4800597"/>
              <a:gd name="connsiteX5" fmla="*/ 0 w 5429252"/>
              <a:gd name="connsiteY5" fmla="*/ 4800597 h 4800597"/>
              <a:gd name="connsiteX6" fmla="*/ 0 w 5429252"/>
              <a:gd name="connsiteY6" fmla="*/ 0 h 480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9252" h="4800597">
                <a:moveTo>
                  <a:pt x="0" y="0"/>
                </a:moveTo>
                <a:lnTo>
                  <a:pt x="5181108" y="0"/>
                </a:lnTo>
                <a:cubicBezTo>
                  <a:pt x="5318154" y="0"/>
                  <a:pt x="5429252" y="111097"/>
                  <a:pt x="5429252" y="248143"/>
                </a:cubicBezTo>
                <a:lnTo>
                  <a:pt x="5429252" y="4552454"/>
                </a:lnTo>
                <a:cubicBezTo>
                  <a:pt x="5429252" y="4689500"/>
                  <a:pt x="5318154" y="4800597"/>
                  <a:pt x="5181108" y="4800597"/>
                </a:cubicBezTo>
                <a:lnTo>
                  <a:pt x="0" y="4800597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20"/>
          <p:cNvSpPr/>
          <p:nvPr/>
        </p:nvSpPr>
        <p:spPr>
          <a:xfrm flipV="1">
            <a:off x="8213524" y="3035702"/>
            <a:ext cx="2722032" cy="2959097"/>
          </a:xfrm>
          <a:prstGeom prst="roundRect">
            <a:avLst>
              <a:gd name="adj" fmla="val 4303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0" dist="508000" dir="5400000" sx="90000" sy="90000" algn="t" rotWithShape="0">
              <a:schemeClr val="accent3">
                <a:alpha val="15000"/>
              </a:schemeClr>
            </a:outerShdw>
          </a:effectLst>
        </p:spPr>
        <p:txBody>
          <a:bodyPr lIns="85039" tIns="42520" rIns="85039" bIns="425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6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725037" y="2191026"/>
            <a:ext cx="1696434" cy="1696434"/>
            <a:chOff x="1769243" y="2191026"/>
            <a:chExt cx="1696434" cy="1696434"/>
          </a:xfrm>
        </p:grpSpPr>
        <p:sp>
          <p:nvSpPr>
            <p:cNvPr id="16" name="Oval 18"/>
            <p:cNvSpPr/>
            <p:nvPr/>
          </p:nvSpPr>
          <p:spPr>
            <a:xfrm>
              <a:off x="1769243" y="2191026"/>
              <a:ext cx="1696434" cy="1696434"/>
            </a:xfrm>
            <a:prstGeom prst="ellipse">
              <a:avLst/>
            </a:prstGeom>
            <a:gradFill flip="none" rotWithShape="0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444500" dist="198412" dir="5400000" sx="90000" sy="90000" algn="ctr" rotWithShape="0">
                <a:schemeClr val="accent1">
                  <a:alpha val="25000"/>
                </a:schemeClr>
              </a:outerShdw>
            </a:effectLst>
          </p:spPr>
          <p:txBody>
            <a:bodyPr lIns="95237" tIns="47618" rIns="95237" bIns="476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Roboto" panose="02000000000000000000" pitchFamily="2" charset="0"/>
                <a:cs typeface="+mn-ea"/>
              </a:endParaRPr>
            </a:p>
          </p:txBody>
        </p:sp>
        <p:sp>
          <p:nvSpPr>
            <p:cNvPr id="17" name="Oval 18"/>
            <p:cNvSpPr>
              <a:spLocks noChangeAspect="1"/>
            </p:cNvSpPr>
            <p:nvPr/>
          </p:nvSpPr>
          <p:spPr>
            <a:xfrm>
              <a:off x="1843460" y="2265243"/>
              <a:ext cx="1548000" cy="1548000"/>
            </a:xfrm>
            <a:prstGeom prst="ellipse">
              <a:avLst/>
            </a:prstGeom>
            <a:noFill/>
            <a:ln w="6350" cap="flat" cmpd="sng" algn="ctr">
              <a:solidFill>
                <a:schemeClr val="bg1"/>
              </a:solidFill>
              <a:prstDash val="sysDash"/>
              <a:miter lim="800000"/>
            </a:ln>
            <a:effectLst>
              <a:outerShdw blurRad="444500" dist="198412" dir="5400000" sx="90000" sy="90000" algn="ctr" rotWithShape="0">
                <a:schemeClr val="accent1">
                  <a:alpha val="25000"/>
                </a:schemeClr>
              </a:outerShdw>
            </a:effectLst>
          </p:spPr>
          <p:txBody>
            <a:bodyPr lIns="95237" tIns="47618" rIns="95237" bIns="476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Roboto" panose="02000000000000000000" pitchFamily="2" charset="0"/>
                <a:cs typeface="+mn-ea"/>
              </a:endParaRPr>
            </a:p>
          </p:txBody>
        </p:sp>
      </p:grpSp>
      <p:sp>
        <p:nvSpPr>
          <p:cNvPr id="18" name="Rectangle: Rounded Corners 20"/>
          <p:cNvSpPr/>
          <p:nvPr/>
        </p:nvSpPr>
        <p:spPr>
          <a:xfrm flipV="1">
            <a:off x="4734984" y="3035702"/>
            <a:ext cx="2722032" cy="2959097"/>
          </a:xfrm>
          <a:prstGeom prst="roundRect">
            <a:avLst>
              <a:gd name="adj" fmla="val 4303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0" dist="508000" dir="5400000" sx="90000" sy="90000" algn="t" rotWithShape="0">
              <a:schemeClr val="accent3">
                <a:alpha val="15000"/>
              </a:schemeClr>
            </a:outerShdw>
          </a:effectLst>
        </p:spPr>
        <p:txBody>
          <a:bodyPr lIns="85039" tIns="42520" rIns="85039" bIns="425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6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246497" y="2191026"/>
            <a:ext cx="1696434" cy="1696434"/>
            <a:chOff x="1769243" y="2191026"/>
            <a:chExt cx="1696434" cy="1696434"/>
          </a:xfrm>
        </p:grpSpPr>
        <p:sp>
          <p:nvSpPr>
            <p:cNvPr id="20" name="Oval 18"/>
            <p:cNvSpPr/>
            <p:nvPr/>
          </p:nvSpPr>
          <p:spPr>
            <a:xfrm>
              <a:off x="1769243" y="2191026"/>
              <a:ext cx="1696434" cy="1696434"/>
            </a:xfrm>
            <a:prstGeom prst="ellipse">
              <a:avLst/>
            </a:prstGeom>
            <a:gradFill flip="none" rotWithShape="0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444500" dist="198412" dir="5400000" sx="90000" sy="90000" algn="ctr" rotWithShape="0">
                <a:schemeClr val="accent1">
                  <a:alpha val="25000"/>
                </a:schemeClr>
              </a:outerShdw>
            </a:effectLst>
          </p:spPr>
          <p:txBody>
            <a:bodyPr lIns="95237" tIns="47618" rIns="95237" bIns="476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Roboto" panose="02000000000000000000" pitchFamily="2" charset="0"/>
                <a:cs typeface="+mn-ea"/>
              </a:endParaRPr>
            </a:p>
          </p:txBody>
        </p:sp>
        <p:sp>
          <p:nvSpPr>
            <p:cNvPr id="21" name="Oval 18"/>
            <p:cNvSpPr>
              <a:spLocks noChangeAspect="1"/>
            </p:cNvSpPr>
            <p:nvPr/>
          </p:nvSpPr>
          <p:spPr>
            <a:xfrm>
              <a:off x="1843460" y="2265243"/>
              <a:ext cx="1548000" cy="1548000"/>
            </a:xfrm>
            <a:prstGeom prst="ellipse">
              <a:avLst/>
            </a:prstGeom>
            <a:noFill/>
            <a:ln w="6350" cap="flat" cmpd="sng" algn="ctr">
              <a:solidFill>
                <a:schemeClr val="bg1"/>
              </a:solidFill>
              <a:prstDash val="sysDash"/>
              <a:miter lim="800000"/>
            </a:ln>
            <a:effectLst>
              <a:outerShdw blurRad="444500" dist="198412" dir="5400000" sx="90000" sy="90000" algn="ctr" rotWithShape="0">
                <a:schemeClr val="accent1">
                  <a:alpha val="25000"/>
                </a:schemeClr>
              </a:outerShdw>
            </a:effectLst>
          </p:spPr>
          <p:txBody>
            <a:bodyPr lIns="95237" tIns="47618" rIns="95237" bIns="476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Roboto" panose="02000000000000000000" pitchFamily="2" charset="0"/>
                <a:cs typeface="+mn-ea"/>
              </a:endParaRPr>
            </a:p>
          </p:txBody>
        </p:sp>
      </p:grpSp>
      <p:sp>
        <p:nvSpPr>
          <p:cNvPr id="22" name="Rectangle: Rounded Corners 20"/>
          <p:cNvSpPr/>
          <p:nvPr/>
        </p:nvSpPr>
        <p:spPr>
          <a:xfrm flipV="1">
            <a:off x="1256444" y="3035702"/>
            <a:ext cx="2722032" cy="2959097"/>
          </a:xfrm>
          <a:prstGeom prst="roundRect">
            <a:avLst>
              <a:gd name="adj" fmla="val 4303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0" dist="508000" dir="5400000" sx="90000" sy="90000" algn="t" rotWithShape="0">
              <a:schemeClr val="accent3">
                <a:alpha val="15000"/>
              </a:schemeClr>
            </a:outerShdw>
          </a:effectLst>
        </p:spPr>
        <p:txBody>
          <a:bodyPr lIns="85039" tIns="42520" rIns="85039" bIns="425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6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068820" y="4232592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17BFF"/>
                    </a:gs>
                    <a:gs pos="100000">
                      <a:srgbClr val="017B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BASIC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17BFF"/>
                  </a:gs>
                  <a:gs pos="100000">
                    <a:srgbClr val="017BFF">
                      <a:lumMod val="60000"/>
                      <a:lumOff val="4000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62538" y="4683245"/>
            <a:ext cx="2309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alpha val="50000"/>
                  </a:schemeClr>
                </a:solidFill>
                <a:effectLst/>
                <a:uLnTx/>
                <a:uFillTx/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rPr>
              <a:t>Get disc 5% for 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alpha val="50000"/>
                  </a:schemeClr>
                </a:solidFill>
                <a:effectLst/>
                <a:uLnTx/>
                <a:uFillTx/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rPr>
              <a:t>Second Game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alpha val="50000"/>
                  </a:schemeClr>
                </a:solidFill>
                <a:effectLst/>
                <a:uLnTx/>
                <a:uFillTx/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rPr>
              <a:t> 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accent3">
                  <a:alpha val="50000"/>
                </a:schemeClr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21961" y="4232592"/>
            <a:ext cx="1148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17BFF"/>
                    </a:gs>
                    <a:gs pos="100000">
                      <a:srgbClr val="017B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PREMI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17BFF"/>
                  </a:gs>
                  <a:gs pos="100000">
                    <a:srgbClr val="017BFF">
                      <a:lumMod val="60000"/>
                      <a:lumOff val="4000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941078" y="4683245"/>
            <a:ext cx="2309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>
                <a:ln>
                  <a:noFill/>
                </a:ln>
                <a:solidFill>
                  <a:schemeClr val="accent3">
                    <a:alpha val="50000"/>
                  </a:schemeClr>
                </a:solidFill>
                <a:effectLst/>
                <a:uLnTx/>
                <a:uFillTx/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rPr>
              <a:t>Get disc 15% for </a:t>
            </a:r>
            <a:r>
              <a:rPr lang="en-US" altLang="zh-CN" sz="1400" b="1" noProof="0">
                <a:ln>
                  <a:noFill/>
                </a:ln>
                <a:solidFill>
                  <a:schemeClr val="accent3">
                    <a:alpha val="50000"/>
                  </a:schemeClr>
                </a:solidFill>
                <a:effectLst/>
                <a:uLnTx/>
                <a:uFillTx/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rPr>
              <a:t>Service Console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accent3">
                  <a:alpha val="50000"/>
                </a:schemeClr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322292" y="2265961"/>
            <a:ext cx="1547416" cy="1547416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ysDash"/>
            <a:miter lim="800000"/>
          </a:ln>
          <a:effectLst>
            <a:outerShdw blurRad="444500" dist="198412" dir="5400000" sx="90000" sy="90000" algn="ctr" rotWithShape="0">
              <a:schemeClr val="accent1">
                <a:alpha val="25000"/>
              </a:schemeClr>
            </a:outerShdw>
          </a:effectLst>
        </p:spPr>
        <p:txBody>
          <a:bodyPr lIns="95237" tIns="47618" rIns="95237" bIns="476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52901" y="4232592"/>
            <a:ext cx="843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17BFF"/>
                    </a:gs>
                    <a:gs pos="100000">
                      <a:srgbClr val="017BFF">
                        <a:lumMod val="60000"/>
                        <a:lumOff val="4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ULTI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17BFF"/>
                  </a:gs>
                  <a:gs pos="100000">
                    <a:srgbClr val="017BFF">
                      <a:lumMod val="60000"/>
                      <a:lumOff val="4000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19618" y="4683245"/>
            <a:ext cx="2309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>
                <a:ln>
                  <a:noFill/>
                </a:ln>
                <a:solidFill>
                  <a:schemeClr val="accent3">
                    <a:alpha val="50000"/>
                  </a:schemeClr>
                </a:solidFill>
                <a:effectLst/>
                <a:uLnTx/>
                <a:uFillTx/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rPr>
              <a:t>Get disc 30% for </a:t>
            </a:r>
            <a:r>
              <a:rPr lang="en-US" altLang="zh-CN" sz="1400" b="1" noProof="0">
                <a:ln>
                  <a:noFill/>
                </a:ln>
                <a:solidFill>
                  <a:schemeClr val="accent3">
                    <a:alpha val="50000"/>
                  </a:schemeClr>
                </a:solidFill>
                <a:effectLst/>
                <a:uLnTx/>
                <a:uFillTx/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rPr>
              <a:t>Accessories &amp; New Game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accent3">
                  <a:alpha val="50000"/>
                </a:schemeClr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769243" y="2191026"/>
            <a:ext cx="1696434" cy="1696434"/>
            <a:chOff x="1769243" y="2191026"/>
            <a:chExt cx="1696434" cy="1696434"/>
          </a:xfrm>
        </p:grpSpPr>
        <p:sp>
          <p:nvSpPr>
            <p:cNvPr id="41" name="Oval 18"/>
            <p:cNvSpPr/>
            <p:nvPr/>
          </p:nvSpPr>
          <p:spPr>
            <a:xfrm>
              <a:off x="1769243" y="2191026"/>
              <a:ext cx="1696434" cy="1696434"/>
            </a:xfrm>
            <a:prstGeom prst="ellipse">
              <a:avLst/>
            </a:prstGeom>
            <a:gradFill flip="none" rotWithShape="0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444500" dist="198412" dir="5400000" sx="90000" sy="90000" algn="ctr" rotWithShape="0">
                <a:schemeClr val="accent1">
                  <a:alpha val="25000"/>
                </a:schemeClr>
              </a:outerShdw>
            </a:effectLst>
          </p:spPr>
          <p:txBody>
            <a:bodyPr lIns="95237" tIns="47618" rIns="95237" bIns="476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Roboto" panose="02000000000000000000" pitchFamily="2" charset="0"/>
                <a:cs typeface="+mn-ea"/>
              </a:endParaRPr>
            </a:p>
          </p:txBody>
        </p:sp>
        <p:sp>
          <p:nvSpPr>
            <p:cNvPr id="42" name="Oval 18"/>
            <p:cNvSpPr>
              <a:spLocks noChangeAspect="1"/>
            </p:cNvSpPr>
            <p:nvPr/>
          </p:nvSpPr>
          <p:spPr>
            <a:xfrm>
              <a:off x="1843460" y="2265243"/>
              <a:ext cx="1548000" cy="1548000"/>
            </a:xfrm>
            <a:prstGeom prst="ellipse">
              <a:avLst/>
            </a:prstGeom>
            <a:noFill/>
            <a:ln w="6350" cap="flat" cmpd="sng" algn="ctr">
              <a:solidFill>
                <a:schemeClr val="bg1"/>
              </a:solidFill>
              <a:prstDash val="sysDash"/>
              <a:miter lim="800000"/>
            </a:ln>
            <a:effectLst>
              <a:outerShdw blurRad="444500" dist="198412" dir="5400000" sx="90000" sy="90000" algn="ctr" rotWithShape="0">
                <a:schemeClr val="accent1">
                  <a:alpha val="25000"/>
                </a:schemeClr>
              </a:outerShdw>
            </a:effectLst>
          </p:spPr>
          <p:txBody>
            <a:bodyPr lIns="95237" tIns="47618" rIns="95237" bIns="4761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Roboto" panose="02000000000000000000" pitchFamily="2" charset="0"/>
                <a:cs typeface="+mn-ea"/>
              </a:endParaRPr>
            </a:p>
          </p:txBody>
        </p:sp>
      </p:grpSp>
      <p:pic>
        <p:nvPicPr>
          <p:cNvPr id="43" name="图形 42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199070" y="2621279"/>
            <a:ext cx="836780" cy="836780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538480" y="842601"/>
            <a:ext cx="6083701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18202B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Program Voucher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18202B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pic>
        <p:nvPicPr>
          <p:cNvPr id="2" name="图形 42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97920" y="2621279"/>
            <a:ext cx="836780" cy="836780"/>
          </a:xfrm>
          <a:prstGeom prst="rect">
            <a:avLst/>
          </a:prstGeom>
        </p:spPr>
      </p:pic>
      <p:pic>
        <p:nvPicPr>
          <p:cNvPr id="4" name="图形 42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170100" y="2606674"/>
            <a:ext cx="836780" cy="8367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人站在冰箱前&#10;&#10;低可信度描述已自动生成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481"/>
          <a:stretch>
            <a:fillRect/>
          </a:stretch>
        </p:blipFill>
        <p:spPr>
          <a:xfrm>
            <a:off x="6184164" y="2"/>
            <a:ext cx="6007836" cy="6857999"/>
          </a:xfrm>
          <a:custGeom>
            <a:avLst/>
            <a:gdLst>
              <a:gd name="connsiteX0" fmla="*/ 0 w 6007836"/>
              <a:gd name="connsiteY0" fmla="*/ 0 h 6857999"/>
              <a:gd name="connsiteX1" fmla="*/ 6007836 w 6007836"/>
              <a:gd name="connsiteY1" fmla="*/ 0 h 6857999"/>
              <a:gd name="connsiteX2" fmla="*/ 6007836 w 6007836"/>
              <a:gd name="connsiteY2" fmla="*/ 6857999 h 6857999"/>
              <a:gd name="connsiteX3" fmla="*/ 0 w 6007836"/>
              <a:gd name="connsiteY3" fmla="*/ 6857999 h 6857999"/>
              <a:gd name="connsiteX4" fmla="*/ 0 w 6007836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7836" h="6857999">
                <a:moveTo>
                  <a:pt x="0" y="0"/>
                </a:moveTo>
                <a:lnTo>
                  <a:pt x="6007836" y="0"/>
                </a:lnTo>
                <a:lnTo>
                  <a:pt x="6007836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" name="图片 5" descr="人站在冰箱前&#10;&#10;低可信度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9" r="41481"/>
          <a:stretch>
            <a:fillRect/>
          </a:stretch>
        </p:blipFill>
        <p:spPr>
          <a:xfrm>
            <a:off x="6095998" y="1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88165 w 6096001"/>
              <a:gd name="connsiteY1" fmla="*/ 0 h 6858000"/>
              <a:gd name="connsiteX2" fmla="*/ 88165 w 6096001"/>
              <a:gd name="connsiteY2" fmla="*/ 6857999 h 6858000"/>
              <a:gd name="connsiteX3" fmla="*/ 6096001 w 6096001"/>
              <a:gd name="connsiteY3" fmla="*/ 6857999 h 6858000"/>
              <a:gd name="connsiteX4" fmla="*/ 6096001 w 6096001"/>
              <a:gd name="connsiteY4" fmla="*/ 6858000 h 6858000"/>
              <a:gd name="connsiteX5" fmla="*/ 0 w 6096001"/>
              <a:gd name="connsiteY5" fmla="*/ 6858000 h 6858000"/>
              <a:gd name="connsiteX6" fmla="*/ 0 w 609600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88165" y="0"/>
                </a:lnTo>
                <a:lnTo>
                  <a:pt x="88165" y="6857999"/>
                </a:lnTo>
                <a:lnTo>
                  <a:pt x="6096001" y="6857999"/>
                </a:lnTo>
                <a:lnTo>
                  <a:pt x="609600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8" name="TextBox 4"/>
          <p:cNvSpPr txBox="1"/>
          <p:nvPr/>
        </p:nvSpPr>
        <p:spPr>
          <a:xfrm>
            <a:off x="553640" y="834661"/>
            <a:ext cx="694444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80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Predicted growth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60401" y="2082800"/>
            <a:ext cx="6944441" cy="1147734"/>
            <a:chOff x="660401" y="2082800"/>
            <a:chExt cx="6944441" cy="1147734"/>
          </a:xfrm>
        </p:grpSpPr>
        <p:sp>
          <p:nvSpPr>
            <p:cNvPr id="19" name="Rectangle: Rounded Corners 20"/>
            <p:cNvSpPr/>
            <p:nvPr/>
          </p:nvSpPr>
          <p:spPr>
            <a:xfrm flipV="1">
              <a:off x="660402" y="2082801"/>
              <a:ext cx="6944440" cy="1147733"/>
            </a:xfrm>
            <a:prstGeom prst="roundRect">
              <a:avLst>
                <a:gd name="adj" fmla="val 747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dist="190500" dir="5400000" sx="95000" sy="95000" algn="t" rotWithShape="0">
                <a:schemeClr val="accent3">
                  <a:alpha val="25000"/>
                </a:schemeClr>
              </a:outerShdw>
            </a:effectLst>
          </p:spPr>
          <p:txBody>
            <a:bodyPr lIns="85039" tIns="42520" rIns="85039" bIns="425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6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Roboto" panose="02000000000000000000" pitchFamily="2" charset="0"/>
                <a:cs typeface="+mn-ea"/>
              </a:endParaRPr>
            </a:p>
          </p:txBody>
        </p:sp>
        <p:sp>
          <p:nvSpPr>
            <p:cNvPr id="20" name="Rectangle: Rounded Corners 20"/>
            <p:cNvSpPr/>
            <p:nvPr/>
          </p:nvSpPr>
          <p:spPr>
            <a:xfrm flipV="1">
              <a:off x="660401" y="2082800"/>
              <a:ext cx="1593849" cy="1147733"/>
            </a:xfrm>
            <a:prstGeom prst="roundRect">
              <a:avLst>
                <a:gd name="adj" fmla="val 7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81166" tIns="40583" rIns="81166" bIns="40583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59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Roboto" panose="02000000000000000000" pitchFamily="2" charset="0"/>
                <a:cs typeface="+mn-ea"/>
              </a:endParaRPr>
            </a:p>
          </p:txBody>
        </p:sp>
      </p:grpSp>
      <p:graphicFrame>
        <p:nvGraphicFramePr>
          <p:cNvPr id="15" name="Chart 78"/>
          <p:cNvGraphicFramePr/>
          <p:nvPr/>
        </p:nvGraphicFramePr>
        <p:xfrm>
          <a:off x="983172" y="2181772"/>
          <a:ext cx="948307" cy="94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6" name="TextBox 80"/>
          <p:cNvSpPr txBox="1"/>
          <p:nvPr/>
        </p:nvSpPr>
        <p:spPr>
          <a:xfrm>
            <a:off x="1096695" y="2449339"/>
            <a:ext cx="721262" cy="414655"/>
          </a:xfrm>
          <a:prstGeom prst="rect">
            <a:avLst/>
          </a:prstGeom>
          <a:noFill/>
          <a:effectLst/>
        </p:spPr>
        <p:txBody>
          <a:bodyPr wrap="square" lIns="89680" tIns="44840" rIns="89680" bIns="4484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cs"/>
              </a:rPr>
              <a:t>30%</a:t>
            </a:r>
            <a:endParaRPr kumimoji="0" lang="en-ID" sz="17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cs"/>
            </a:endParaRPr>
          </a:p>
        </p:txBody>
      </p:sp>
      <p:sp>
        <p:nvSpPr>
          <p:cNvPr id="17" name="TextBox 88"/>
          <p:cNvSpPr txBox="1"/>
          <p:nvPr/>
        </p:nvSpPr>
        <p:spPr>
          <a:xfrm>
            <a:off x="2462826" y="2607556"/>
            <a:ext cx="5134594" cy="264160"/>
          </a:xfrm>
          <a:prstGeom prst="rect">
            <a:avLst/>
          </a:prstGeom>
          <a:noFill/>
          <a:effectLst/>
        </p:spPr>
        <p:txBody>
          <a:bodyPr wrap="square" lIns="81166" tIns="40583" rIns="81166" bIns="40583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alpha val="70000"/>
                  </a:schemeClr>
                </a:solidFill>
                <a:effectLst/>
                <a:uLnTx/>
                <a:uFillTx/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rPr>
              <a:t>Pembeli lama membeli kembali product di salt game store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3">
                  <a:alpha val="70000"/>
                </a:schemeClr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62826" y="2197549"/>
            <a:ext cx="22155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17BFF"/>
                    </a:gs>
                    <a:gs pos="100000">
                      <a:srgbClr val="017BFF">
                        <a:lumMod val="40000"/>
                        <a:lumOff val="6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Old Customers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17BFF"/>
                  </a:gs>
                  <a:gs pos="100000">
                    <a:srgbClr val="017BFF">
                      <a:lumMod val="40000"/>
                      <a:lumOff val="6000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Roboto Black"/>
              <a:cs typeface="+mn-ea"/>
              <a:sym typeface="+mn-lt"/>
            </a:endParaRPr>
          </a:p>
        </p:txBody>
      </p:sp>
      <p:sp>
        <p:nvSpPr>
          <p:cNvPr id="28" name="Rectangle: Rounded Corners 20"/>
          <p:cNvSpPr/>
          <p:nvPr/>
        </p:nvSpPr>
        <p:spPr>
          <a:xfrm flipV="1">
            <a:off x="660402" y="3534585"/>
            <a:ext cx="6944440" cy="1147733"/>
          </a:xfrm>
          <a:prstGeom prst="roundRect">
            <a:avLst>
              <a:gd name="adj" fmla="val 7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17500" dist="190500" dir="5400000" sx="95000" sy="95000" algn="t" rotWithShape="0">
              <a:schemeClr val="accent3">
                <a:alpha val="25000"/>
              </a:schemeClr>
            </a:outerShdw>
          </a:effectLst>
        </p:spPr>
        <p:txBody>
          <a:bodyPr lIns="85039" tIns="42520" rIns="85039" bIns="425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6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sp>
        <p:nvSpPr>
          <p:cNvPr id="29" name="Rectangle: Rounded Corners 20"/>
          <p:cNvSpPr/>
          <p:nvPr/>
        </p:nvSpPr>
        <p:spPr>
          <a:xfrm flipV="1">
            <a:off x="660401" y="3534584"/>
            <a:ext cx="1593849" cy="1147733"/>
          </a:xfrm>
          <a:prstGeom prst="roundRect">
            <a:avLst>
              <a:gd name="adj" fmla="val 747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81166" tIns="40583" rIns="81166" bIns="40583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59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Roboto" panose="02000000000000000000" pitchFamily="2" charset="0"/>
              <a:cs typeface="+mn-ea"/>
            </a:endParaRPr>
          </a:p>
        </p:txBody>
      </p:sp>
      <p:graphicFrame>
        <p:nvGraphicFramePr>
          <p:cNvPr id="30" name="Chart 78"/>
          <p:cNvGraphicFramePr/>
          <p:nvPr/>
        </p:nvGraphicFramePr>
        <p:xfrm>
          <a:off x="983172" y="3633556"/>
          <a:ext cx="948307" cy="94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TextBox 80"/>
          <p:cNvSpPr txBox="1"/>
          <p:nvPr/>
        </p:nvSpPr>
        <p:spPr>
          <a:xfrm>
            <a:off x="1096695" y="3901123"/>
            <a:ext cx="721262" cy="414655"/>
          </a:xfrm>
          <a:prstGeom prst="rect">
            <a:avLst/>
          </a:prstGeom>
          <a:noFill/>
          <a:effectLst/>
        </p:spPr>
        <p:txBody>
          <a:bodyPr wrap="square" lIns="89680" tIns="44840" rIns="89680" bIns="4484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cs"/>
              </a:rPr>
              <a:t>70%</a:t>
            </a:r>
            <a:endParaRPr kumimoji="0" lang="en-ID" sz="17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/>
              <a:ea typeface="Roboto" panose="02000000000000000000" pitchFamily="2" charset="0"/>
              <a:cs typeface="+mn-cs"/>
            </a:endParaRPr>
          </a:p>
        </p:txBody>
      </p:sp>
      <p:sp>
        <p:nvSpPr>
          <p:cNvPr id="32" name="TextBox 88"/>
          <p:cNvSpPr txBox="1"/>
          <p:nvPr/>
        </p:nvSpPr>
        <p:spPr>
          <a:xfrm>
            <a:off x="2462826" y="4059340"/>
            <a:ext cx="5134594" cy="264160"/>
          </a:xfrm>
          <a:prstGeom prst="rect">
            <a:avLst/>
          </a:prstGeom>
          <a:noFill/>
          <a:effectLst/>
        </p:spPr>
        <p:txBody>
          <a:bodyPr wrap="square" lIns="81166" tIns="40583" rIns="81166" bIns="40583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alpha val="70000"/>
                  </a:schemeClr>
                </a:solidFill>
                <a:effectLst/>
                <a:uLnTx/>
                <a:uFillTx/>
                <a:latin typeface="Arial Unicode MS" panose="020B0604020202020204" charset="-122"/>
                <a:ea typeface="Arial Unicode MS" panose="020B0604020202020204" charset="-122"/>
                <a:cs typeface="+mn-ea"/>
                <a:sym typeface="Microsoft YaHei" panose="020B0503020204020204" pitchFamily="34" charset="-122"/>
              </a:rPr>
              <a:t>Menaikan penjualan produk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3">
                  <a:alpha val="70000"/>
                </a:schemeClr>
              </a:solidFill>
              <a:effectLst/>
              <a:uLnTx/>
              <a:uFillTx/>
              <a:latin typeface="Arial Unicode MS" panose="020B0604020202020204" charset="-122"/>
              <a:ea typeface="Arial Unicode MS" panose="020B0604020202020204" charset="-122"/>
              <a:cs typeface="+mn-ea"/>
              <a:sym typeface="Microsoft YaHei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462826" y="3649333"/>
            <a:ext cx="793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17BFF"/>
                    </a:gs>
                    <a:gs pos="100000">
                      <a:srgbClr val="017BFF">
                        <a:lumMod val="40000"/>
                        <a:lumOff val="6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Roboto Black"/>
                <a:ea typeface="Roboto" panose="02000000000000000000" pitchFamily="2" charset="0"/>
                <a:cs typeface="+mn-ea"/>
                <a:sym typeface="+mn-lt"/>
              </a:rPr>
              <a:t>Sale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17BFF"/>
                  </a:gs>
                  <a:gs pos="100000">
                    <a:srgbClr val="017BFF">
                      <a:lumMod val="40000"/>
                      <a:lumOff val="6000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Roboto Black"/>
              <a:ea typeface="Roboto" panose="02000000000000000000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Theme">
  <a:themeElements>
    <a:clrScheme name="wps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BFF"/>
      </a:accent1>
      <a:accent2>
        <a:srgbClr val="F4F5F7"/>
      </a:accent2>
      <a:accent3>
        <a:srgbClr val="18202B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4">
      <a:majorFont>
        <a:latin typeface="Roboto Black"/>
        <a:ea typeface="Roboto Black"/>
        <a:cs typeface=""/>
      </a:majorFont>
      <a:minorFont>
        <a:latin typeface="Roboto"/>
        <a:ea typeface="Robo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蓝绿配色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8C6DC"/>
    </a:accent1>
    <a:accent2>
      <a:srgbClr val="017BFF"/>
    </a:accent2>
    <a:accent3>
      <a:srgbClr val="F4F5F7"/>
    </a:accent3>
    <a:accent4>
      <a:srgbClr val="18202B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自定义 14">
    <a:majorFont>
      <a:latin typeface="Kanit SemiBold"/>
      <a:ea typeface="等线 Light"/>
      <a:cs typeface=""/>
    </a:majorFont>
    <a:minorFont>
      <a:latin typeface="Kanit Light"/>
      <a:ea typeface="等线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蓝绿配色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8C6DC"/>
    </a:accent1>
    <a:accent2>
      <a:srgbClr val="017BFF"/>
    </a:accent2>
    <a:accent3>
      <a:srgbClr val="F4F5F7"/>
    </a:accent3>
    <a:accent4>
      <a:srgbClr val="18202B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自定义 14">
    <a:majorFont>
      <a:latin typeface="Kanit SemiBold"/>
      <a:ea typeface="等线 Light"/>
      <a:cs typeface=""/>
    </a:majorFont>
    <a:minorFont>
      <a:latin typeface="Kanit Light"/>
      <a:ea typeface="等线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957</Words>
  <Application>WPS Presentation</Application>
  <PresentationFormat>宽屏</PresentationFormat>
  <Paragraphs>116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4" baseType="lpstr">
      <vt:lpstr>Arial</vt:lpstr>
      <vt:lpstr>SimSun</vt:lpstr>
      <vt:lpstr>Wingdings</vt:lpstr>
      <vt:lpstr>Roboto</vt:lpstr>
      <vt:lpstr>Roboto</vt:lpstr>
      <vt:lpstr>Roboto Black</vt:lpstr>
      <vt:lpstr>Microsoft YaHei</vt:lpstr>
      <vt:lpstr>汉仪旗黑</vt:lpstr>
      <vt:lpstr>Kanit SemiBold</vt:lpstr>
      <vt:lpstr>Arial Unicode MS</vt:lpstr>
      <vt:lpstr>等线</vt:lpstr>
      <vt:lpstr>Arial Black</vt:lpstr>
      <vt:lpstr>OPPOSans R</vt:lpstr>
      <vt:lpstr>Thonburi</vt:lpstr>
      <vt:lpstr>宋体-简</vt:lpstr>
      <vt:lpstr>Microsoft YaHei</vt:lpstr>
      <vt:lpstr>Calibri</vt:lpstr>
      <vt:lpstr>Helvetica Neue</vt:lpstr>
      <vt:lpstr>Kanit Light</vt:lpstr>
      <vt:lpstr>苹方-简</vt:lpstr>
      <vt:lpstr>Roboto Black</vt:lpstr>
      <vt:lpstr>Arial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piridin</cp:lastModifiedBy>
  <cp:revision>49</cp:revision>
  <dcterms:created xsi:type="dcterms:W3CDTF">2022-12-18T16:17:37Z</dcterms:created>
  <dcterms:modified xsi:type="dcterms:W3CDTF">2022-12-18T16:17:37Z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2A6DA6902FE449FCA4DFA85732914F52</vt:lpwstr>
  </property>
  <property fmtid="{D5CDD505-2E9C-101B-9397-08002B2CF9AE}" pid="3" name="KSOProductBuildVer">
    <vt:lpwstr>1033-4.7.0.7770</vt:lpwstr>
  </property>
</Properties>
</file>